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4"/>
  </p:notesMasterIdLst>
  <p:handoutMasterIdLst>
    <p:handoutMasterId r:id="rId15"/>
  </p:handoutMasterIdLst>
  <p:sldIdLst>
    <p:sldId id="303" r:id="rId2"/>
    <p:sldId id="710" r:id="rId3"/>
    <p:sldId id="867" r:id="rId4"/>
    <p:sldId id="869" r:id="rId5"/>
    <p:sldId id="868" r:id="rId6"/>
    <p:sldId id="870" r:id="rId7"/>
    <p:sldId id="871" r:id="rId8"/>
    <p:sldId id="872" r:id="rId9"/>
    <p:sldId id="711" r:id="rId10"/>
    <p:sldId id="418" r:id="rId11"/>
    <p:sldId id="874" r:id="rId12"/>
    <p:sldId id="866" r:id="rId1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9EDF4"/>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12" d="100"/>
          <a:sy n="112" d="100"/>
        </p:scale>
        <p:origin x="180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7" d="100"/>
          <a:sy n="57" d="100"/>
        </p:scale>
        <p:origin x="2640"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9/8/2021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Workshop e-meeting</a:t>
            </a:r>
          </a:p>
          <a:p>
            <a:r>
              <a:rPr lang="de-DE" sz="1200" b="1" kern="1200" dirty="0">
                <a:solidFill>
                  <a:schemeClr val="tx1"/>
                </a:solidFill>
                <a:latin typeface="Arial "/>
                <a:ea typeface="+mn-ea"/>
                <a:cs typeface="Arial" panose="020B0604020202020204" pitchFamily="34" charset="0"/>
              </a:rPr>
              <a:t>09 – 10 Sep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SP-210653</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dirty="0">
                <a:solidFill>
                  <a:schemeClr val="bg1"/>
                </a:solidFill>
              </a:rPr>
              <a:t>SP-210653</a:t>
            </a:r>
            <a:r>
              <a:rPr lang="en-GB" altLang="de-DE" sz="1200" dirty="0">
                <a:solidFill>
                  <a:schemeClr val="bg1"/>
                </a:solidFill>
              </a:rPr>
              <a:t>: TSG SA Workshop e-meeting, </a:t>
            </a:r>
            <a:r>
              <a:rPr lang="en-US" altLang="de-DE" sz="1200" dirty="0">
                <a:solidFill>
                  <a:schemeClr val="bg1"/>
                </a:solidFill>
              </a:rPr>
              <a:t>9 – 10 Sep 2021</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Excel_Worksheet.xlsx"/><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hyperlink" Target="http://www.3gpp.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s://www.3gpp.org/ftp/tsg_sa/WG2_Arch/TSGS2_146E_Electronic_2021-08/Docs/S2-2106801.zip" TargetMode="External"/><Relationship Id="rId3" Type="http://schemas.openxmlformats.org/officeDocument/2006/relationships/hyperlink" Target="https://www.3gpp.org/ftp/tsg_sa/WG2_Arch/TSGS2_146E_Electronic_2021-08/Docs/S2-2106796.zip" TargetMode="External"/><Relationship Id="rId7" Type="http://schemas.openxmlformats.org/officeDocument/2006/relationships/hyperlink" Target="https://www.3gpp.org/ftp/tsg_sa/WG2_Arch/TSGS2_146E_Electronic_2021-08/Docs/S2-2106800.zip" TargetMode="External"/><Relationship Id="rId2" Type="http://schemas.openxmlformats.org/officeDocument/2006/relationships/hyperlink" Target="https://www.3gpp.org/ftp/tsg_sa/WG2_Arch/TSGS2_146E_Electronic_2021-08/Docs/S2-2106795.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6E_Electronic_2021-08/Docs/S2-2106799.zip" TargetMode="External"/><Relationship Id="rId5" Type="http://schemas.openxmlformats.org/officeDocument/2006/relationships/hyperlink" Target="https://www.3gpp.org/ftp/tsg_sa/WG2_Arch/TSGS2_146E_Electronic_2021-08/Docs/S2-2106798.zip" TargetMode="External"/><Relationship Id="rId10" Type="http://schemas.openxmlformats.org/officeDocument/2006/relationships/hyperlink" Target="https://www.3gpp.org/ftp/tsg_sa/WG2_Arch/TSGS2_146E_Electronic_2021-08/Docs/S2-2106803.zip" TargetMode="External"/><Relationship Id="rId4" Type="http://schemas.openxmlformats.org/officeDocument/2006/relationships/hyperlink" Target="https://www.3gpp.org/ftp/tsg_sa/WG2_Arch/TSGS2_146E_Electronic_2021-08/Docs/S2-2106797.zip" TargetMode="External"/><Relationship Id="rId9" Type="http://schemas.openxmlformats.org/officeDocument/2006/relationships/hyperlink" Target="https://www.3gpp.org/ftp/tsg_sa/WG2_Arch/TSGS2_146E_Electronic_2021-08/Docs/S2-2106802.zip"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www.3gpp.org/ftp/tsg_sa/WG2_Arch/TSGS2_146E_Electronic_2021-08/Docs/S2-2106812.zip" TargetMode="External"/><Relationship Id="rId3" Type="http://schemas.openxmlformats.org/officeDocument/2006/relationships/hyperlink" Target="https://www.3gpp.org/ftp/tsg_sa/WG2_Arch/TSGS2_146E_Electronic_2021-08/Docs/S2-2106805.zip" TargetMode="External"/><Relationship Id="rId7" Type="http://schemas.openxmlformats.org/officeDocument/2006/relationships/hyperlink" Target="https://www.3gpp.org/ftp/tsg_sa/WG2_Arch/TSGS2_146E_Electronic_2021-08/Docs/S2-2106809.zip" TargetMode="External"/><Relationship Id="rId2" Type="http://schemas.openxmlformats.org/officeDocument/2006/relationships/hyperlink" Target="https://www.3gpp.org/ftp/tsg_sa/WG2_Arch/TSGS2_146E_Electronic_2021-08/Docs/S2-2106804.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6E_Electronic_2021-08/Docs/S2-2106808.zip" TargetMode="External"/><Relationship Id="rId5" Type="http://schemas.openxmlformats.org/officeDocument/2006/relationships/hyperlink" Target="https://www.3gpp.org/ftp/tsg_sa/WG2_Arch/TSGS2_146E_Electronic_2021-08/Docs/S2-2106807.zip" TargetMode="External"/><Relationship Id="rId10" Type="http://schemas.openxmlformats.org/officeDocument/2006/relationships/hyperlink" Target="https://www.3gpp.org/ftp/tsg_sa/WG2_Arch/TSGS2_146E_Electronic_2021-08/Docs/S2-2106811.zip" TargetMode="External"/><Relationship Id="rId4" Type="http://schemas.openxmlformats.org/officeDocument/2006/relationships/hyperlink" Target="https://www.3gpp.org/ftp/tsg_sa/WG2_Arch/TSGS2_146E_Electronic_2021-08/Docs/S2-2106806.zip" TargetMode="External"/><Relationship Id="rId9" Type="http://schemas.openxmlformats.org/officeDocument/2006/relationships/hyperlink" Target="https://www.3gpp.org/ftp/tsg_sa/WG2_Arch/TSGS2_146E_Electronic_2021-08/Docs/S2-2106810.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WG2_Arch/TSGS2_146E_Electronic_2021-08/Docs/S2-2106814.zip" TargetMode="External"/><Relationship Id="rId2" Type="http://schemas.openxmlformats.org/officeDocument/2006/relationships/hyperlink" Target="https://www.3gpp.org/ftp/tsg_sa/WG2_Arch/TSGS2_146E_Electronic_2021-08/Docs/S2-2106813.zip" TargetMode="External"/><Relationship Id="rId1" Type="http://schemas.openxmlformats.org/officeDocument/2006/relationships/slideLayout" Target="../slideLayouts/slideLayout2.xml"/><Relationship Id="rId5" Type="http://schemas.openxmlformats.org/officeDocument/2006/relationships/hyperlink" Target="https://www.3gpp.org/ftp/tsg_sa/WG2_Arch/TSGS2_146E_Electronic_2021-08/Docs/S2-2106816.zip" TargetMode="External"/><Relationship Id="rId4" Type="http://schemas.openxmlformats.org/officeDocument/2006/relationships/hyperlink" Target="https://www.3gpp.org/ftp/tsg_sa/WG2_Arch/TSGS2_146E_Electronic_2021-08/Docs/S2-2106815.zip"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sa/WG2_Arch/TSGS2_146E_Electronic_2021-08/Docs/S2-2105978.zip" TargetMode="External"/><Relationship Id="rId13" Type="http://schemas.openxmlformats.org/officeDocument/2006/relationships/hyperlink" Target="https://www.3gpp.org/ftp/tsg_sa/WG2_Arch/TSGS2_146E_Electronic_2021-08/Docs/S2-2106073.zip" TargetMode="External"/><Relationship Id="rId18" Type="http://schemas.openxmlformats.org/officeDocument/2006/relationships/hyperlink" Target="https://www.3gpp.org/ftp/tsg_sa/WG2_Arch/TSGS2_146E_Electronic_2021-08/Docs/S2-2106378.zip" TargetMode="External"/><Relationship Id="rId3" Type="http://schemas.openxmlformats.org/officeDocument/2006/relationships/hyperlink" Target="https://www.3gpp.org/ftp/tsg_sa/WG2_Arch/TSGS2_146E_Electronic_2021-08/Docs/S2-2105493.zip" TargetMode="External"/><Relationship Id="rId7" Type="http://schemas.openxmlformats.org/officeDocument/2006/relationships/hyperlink" Target="https://www.3gpp.org/ftp/tsg_sa/WG2_Arch/TSGS2_146E_Electronic_2021-08/Docs/S2-2105855.zip" TargetMode="External"/><Relationship Id="rId12" Type="http://schemas.openxmlformats.org/officeDocument/2006/relationships/hyperlink" Target="https://www.3gpp.org/ftp/tsg_sa/WG2_Arch/TSGS2_146E_Electronic_2021-08/Docs/S2-2106068.zip" TargetMode="External"/><Relationship Id="rId17" Type="http://schemas.openxmlformats.org/officeDocument/2006/relationships/hyperlink" Target="https://www.3gpp.org/ftp/tsg_sa/WG2_Arch/TSGS2_146E_Electronic_2021-08/Docs/S2-2106376.zip" TargetMode="External"/><Relationship Id="rId2" Type="http://schemas.openxmlformats.org/officeDocument/2006/relationships/hyperlink" Target="https://www.3gpp.org/ftp/tsg_sa/WG2_Arch/TSGS2_146E_Electronic_2021-08/Docs/S2-2105435.zip" TargetMode="External"/><Relationship Id="rId16" Type="http://schemas.openxmlformats.org/officeDocument/2006/relationships/hyperlink" Target="https://www.3gpp.org/ftp/tsg_sa/WG2_Arch/TSGS2_146E_Electronic_2021-08/Docs/S2-2106327.zip" TargetMode="External"/><Relationship Id="rId20" Type="http://schemas.openxmlformats.org/officeDocument/2006/relationships/hyperlink" Target="https://www.3gpp.org/ftp/tsg_sa/WG2_Arch/TSGS2_146E_Electronic_2021-08/Docs/S2-2106489.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6E_Electronic_2021-08/Docs/S2-2105842.zip" TargetMode="External"/><Relationship Id="rId11" Type="http://schemas.openxmlformats.org/officeDocument/2006/relationships/hyperlink" Target="https://www.3gpp.org/ftp/tsg_sa/WG2_Arch/TSGS2_146E_Electronic_2021-08/Docs/S2-2106022.zip" TargetMode="External"/><Relationship Id="rId5" Type="http://schemas.openxmlformats.org/officeDocument/2006/relationships/hyperlink" Target="https://www.3gpp.org/ftp/tsg_sa/WG2_Arch/TSGS2_146E_Electronic_2021-08/Docs/S2-2105610.zip" TargetMode="External"/><Relationship Id="rId15" Type="http://schemas.openxmlformats.org/officeDocument/2006/relationships/hyperlink" Target="https://www.3gpp.org/ftp/tsg_sa/WG2_Arch/TSGS2_146E_Electronic_2021-08/Docs/S2-2106322.zip" TargetMode="External"/><Relationship Id="rId10" Type="http://schemas.openxmlformats.org/officeDocument/2006/relationships/hyperlink" Target="https://www.3gpp.org/ftp/tsg_sa/WG2_Arch/TSGS2_146E_Electronic_2021-08/Docs/S2-2106009.zip" TargetMode="External"/><Relationship Id="rId19" Type="http://schemas.openxmlformats.org/officeDocument/2006/relationships/hyperlink" Target="https://www.3gpp.org/ftp/tsg_sa/WG2_Arch/TSGS2_146E_Electronic_2021-08/Docs/S2-2106451.zip" TargetMode="External"/><Relationship Id="rId4" Type="http://schemas.openxmlformats.org/officeDocument/2006/relationships/hyperlink" Target="https://www.3gpp.org/ftp/tsg_sa/WG2_Arch/TSGS2_146E_Electronic_2021-08/Docs/S2-2105500.zip" TargetMode="External"/><Relationship Id="rId9" Type="http://schemas.openxmlformats.org/officeDocument/2006/relationships/hyperlink" Target="https://www.3gpp.org/ftp/tsg_sa/WG2_Arch/TSGS2_146E_Electronic_2021-08/Docs/S2-2105997.zip" TargetMode="External"/><Relationship Id="rId14" Type="http://schemas.openxmlformats.org/officeDocument/2006/relationships/hyperlink" Target="https://www.3gpp.org/ftp/tsg_sa/WG2_Arch/TSGS2_146E_Electronic_2021-08/Docs/S2-2106296.zip"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tsg_sa/WG2_Arch/TSGS2_146E_Electronic_2021-08/Docs/S2-2106126.zip" TargetMode="External"/><Relationship Id="rId3" Type="http://schemas.openxmlformats.org/officeDocument/2006/relationships/hyperlink" Target="https://www.3gpp.org/ftp/tsg_sa/WG2_Arch/TSGS2_146E_Electronic_2021-08/Docs/S2-2105448.zip" TargetMode="External"/><Relationship Id="rId7" Type="http://schemas.openxmlformats.org/officeDocument/2006/relationships/hyperlink" Target="https://www.3gpp.org/ftp/tsg_sa/WG2_Arch/TSGS2_146E_Electronic_2021-08/Docs/S2-2106397.zip" TargetMode="External"/><Relationship Id="rId2" Type="http://schemas.openxmlformats.org/officeDocument/2006/relationships/hyperlink" Target="https://www.3gpp.org/ftp/tsg_sa/WG2_Arch/TSGS2_146E_Electronic_2021-08/Docs/S2-2106240.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6E_Electronic_2021-08/Docs/S2-2106067.zip" TargetMode="External"/><Relationship Id="rId5" Type="http://schemas.openxmlformats.org/officeDocument/2006/relationships/hyperlink" Target="https://www.3gpp.org/ftp/tsg_sa/WG2_Arch/TSGS2_146E_Electronic_2021-08/Docs/S2-2105974.zip" TargetMode="External"/><Relationship Id="rId4" Type="http://schemas.openxmlformats.org/officeDocument/2006/relationships/hyperlink" Target="https://www.3gpp.org/ftp/tsg_sa/WG2_Arch/TSGS2_146E_Electronic_2021-08/Docs/S2-2106497.zip" TargetMode="External"/><Relationship Id="rId9" Type="http://schemas.openxmlformats.org/officeDocument/2006/relationships/hyperlink" Target="https://www.3gpp.org/ftp/tsg_sa/WG2_Arch/TSGS2_146E_Electronic_2021-08/Docs/S2-2106196.zip"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200150" y="4256689"/>
            <a:ext cx="6400800" cy="1143335"/>
          </a:xfrm>
        </p:spPr>
        <p:txBody>
          <a:bodyPr/>
          <a:lstStyle/>
          <a:p>
            <a:pPr marL="0" indent="0" algn="ctr" eaLnBrk="1" hangingPunct="1">
              <a:buFontTx/>
              <a:buNone/>
            </a:pPr>
            <a:r>
              <a:rPr lang="fr-FR" altLang="de-DE" dirty="0">
                <a:effectLst>
                  <a:outerShdw blurRad="38100" dist="38100" dir="2700000" algn="tl">
                    <a:srgbClr val="000000">
                      <a:alpha val="43137"/>
                    </a:srgbClr>
                  </a:outerShdw>
                </a:effectLst>
              </a:rPr>
              <a:t>Puneet Jain</a:t>
            </a:r>
          </a:p>
          <a:p>
            <a:pPr marL="0" indent="0" algn="ctr" eaLnBrk="1" hangingPunct="1">
              <a:buFontTx/>
              <a:buNone/>
            </a:pPr>
            <a:r>
              <a:rPr lang="fr-FR" altLang="de-DE" dirty="0">
                <a:effectLst>
                  <a:outerShdw blurRad="38100" dist="38100" dir="2700000" algn="tl">
                    <a:srgbClr val="000000">
                      <a:alpha val="43137"/>
                    </a:srgbClr>
                  </a:outerShdw>
                </a:effectLst>
              </a:rPr>
              <a:t>SA2 Chair, Intel</a:t>
            </a:r>
          </a:p>
          <a:p>
            <a:pPr marL="0" indent="0" algn="ctr" eaLnBrk="1" hangingPunct="1">
              <a:buFontTx/>
              <a:buNone/>
            </a:pPr>
            <a:endParaRPr lang="fr-FR" altLang="de-DE" sz="14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062801" y="1848923"/>
            <a:ext cx="6997428"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SA2 Rel-18 Status and </a:t>
            </a:r>
          </a:p>
          <a:p>
            <a:pPr algn="ctr">
              <a:defRPr/>
            </a:pPr>
            <a:r>
              <a:rPr lang="en-GB" sz="5200" b="1" dirty="0">
                <a:solidFill>
                  <a:srgbClr val="FF3300"/>
                </a:solidFill>
                <a:effectLst>
                  <a:outerShdw blurRad="38100" dist="38100" dir="2700000" algn="tl">
                    <a:srgbClr val="C0C0C0"/>
                  </a:outerShdw>
                </a:effectLst>
                <a:latin typeface="Calibri" pitchFamily="34" charset="0"/>
              </a:rPr>
              <a:t>Planning Considerations </a:t>
            </a:r>
          </a:p>
          <a:p>
            <a:pPr algn="ctr">
              <a:defRPr/>
            </a:pP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Straight Connector 55">
            <a:extLst>
              <a:ext uri="{FF2B5EF4-FFF2-40B4-BE49-F238E27FC236}">
                <a16:creationId xmlns:a16="http://schemas.microsoft.com/office/drawing/2014/main" id="{FF241D90-EA81-4173-B499-9C19FB22A70A}"/>
              </a:ext>
            </a:extLst>
          </p:cNvPr>
          <p:cNvCxnSpPr/>
          <p:nvPr/>
        </p:nvCxnSpPr>
        <p:spPr>
          <a:xfrm flipH="1">
            <a:off x="8718948" y="2387785"/>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903809CF-F758-43FC-95EA-DCE599CE1D7D}"/>
              </a:ext>
            </a:extLst>
          </p:cNvPr>
          <p:cNvCxnSpPr/>
          <p:nvPr/>
        </p:nvCxnSpPr>
        <p:spPr>
          <a:xfrm flipH="1">
            <a:off x="7985523"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3BC34D2F-8C39-4A2F-83DD-85ED7202BD5B}"/>
              </a:ext>
            </a:extLst>
          </p:cNvPr>
          <p:cNvCxnSpPr/>
          <p:nvPr/>
        </p:nvCxnSpPr>
        <p:spPr>
          <a:xfrm flipH="1">
            <a:off x="1290638"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BA405682-8281-4BAC-8C46-01C187AA025E}"/>
              </a:ext>
            </a:extLst>
          </p:cNvPr>
          <p:cNvCxnSpPr/>
          <p:nvPr/>
        </p:nvCxnSpPr>
        <p:spPr>
          <a:xfrm flipH="1">
            <a:off x="2033587" y="2397310"/>
            <a:ext cx="25004" cy="2784872"/>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D7A5CFAA-FE00-42D2-805D-54248342BFEE}"/>
              </a:ext>
            </a:extLst>
          </p:cNvPr>
          <p:cNvCxnSpPr/>
          <p:nvPr/>
        </p:nvCxnSpPr>
        <p:spPr>
          <a:xfrm flipH="1">
            <a:off x="2775348" y="2397310"/>
            <a:ext cx="25003" cy="2784872"/>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0EC8AD87-4289-42A9-A647-4C295C28029F}"/>
              </a:ext>
            </a:extLst>
          </p:cNvPr>
          <p:cNvCxnSpPr/>
          <p:nvPr/>
        </p:nvCxnSpPr>
        <p:spPr>
          <a:xfrm flipH="1">
            <a:off x="3517107"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524E3377-D661-46CD-8F35-D1F361DD85ED}"/>
              </a:ext>
            </a:extLst>
          </p:cNvPr>
          <p:cNvCxnSpPr/>
          <p:nvPr/>
        </p:nvCxnSpPr>
        <p:spPr>
          <a:xfrm flipH="1">
            <a:off x="4258866"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2A8EF512-FF60-41A2-8FF9-D0EAFA0C7A94}"/>
              </a:ext>
            </a:extLst>
          </p:cNvPr>
          <p:cNvCxnSpPr/>
          <p:nvPr/>
        </p:nvCxnSpPr>
        <p:spPr>
          <a:xfrm flipH="1">
            <a:off x="5000625"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AAFD0216-1ADF-4877-A2C0-EDE5824BDA14}"/>
              </a:ext>
            </a:extLst>
          </p:cNvPr>
          <p:cNvCxnSpPr/>
          <p:nvPr/>
        </p:nvCxnSpPr>
        <p:spPr>
          <a:xfrm flipH="1">
            <a:off x="5742385"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D4F953C5-18E0-4C2B-B24D-34594DB6B7B4}"/>
              </a:ext>
            </a:extLst>
          </p:cNvPr>
          <p:cNvCxnSpPr/>
          <p:nvPr/>
        </p:nvCxnSpPr>
        <p:spPr>
          <a:xfrm flipH="1">
            <a:off x="6510338"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244B98EB-8068-4849-BCCC-35FDC4F33D49}"/>
              </a:ext>
            </a:extLst>
          </p:cNvPr>
          <p:cNvCxnSpPr/>
          <p:nvPr/>
        </p:nvCxnSpPr>
        <p:spPr>
          <a:xfrm flipH="1">
            <a:off x="7225904" y="2397310"/>
            <a:ext cx="26194" cy="2784872"/>
          </a:xfrm>
          <a:prstGeom prst="line">
            <a:avLst/>
          </a:prstGeom>
        </p:spPr>
        <p:style>
          <a:lnRef idx="1">
            <a:schemeClr val="dk1"/>
          </a:lnRef>
          <a:fillRef idx="0">
            <a:schemeClr val="dk1"/>
          </a:fillRef>
          <a:effectRef idx="0">
            <a:schemeClr val="dk1"/>
          </a:effectRef>
          <a:fontRef idx="minor">
            <a:schemeClr val="tx1"/>
          </a:fontRef>
        </p:style>
      </p:cxnSp>
      <p:sp>
        <p:nvSpPr>
          <p:cNvPr id="8203" name="Title 1">
            <a:extLst>
              <a:ext uri="{FF2B5EF4-FFF2-40B4-BE49-F238E27FC236}">
                <a16:creationId xmlns:a16="http://schemas.microsoft.com/office/drawing/2014/main" id="{ED202260-4FEC-490C-8680-4D82A94BFB7A}"/>
              </a:ext>
            </a:extLst>
          </p:cNvPr>
          <p:cNvSpPr>
            <a:spLocks noGrp="1"/>
          </p:cNvSpPr>
          <p:nvPr>
            <p:ph type="title"/>
          </p:nvPr>
        </p:nvSpPr>
        <p:spPr>
          <a:xfrm>
            <a:off x="302420" y="319088"/>
            <a:ext cx="6941272" cy="719719"/>
          </a:xfrm>
        </p:spPr>
        <p:txBody>
          <a:bodyPr/>
          <a:lstStyle/>
          <a:p>
            <a:pPr eaLnBrk="1" hangingPunct="1"/>
            <a:r>
              <a:rPr lang="en-US" altLang="en-US" b="1" dirty="0"/>
              <a:t>SA2 Rel-18 Timeline Considerations</a:t>
            </a:r>
          </a:p>
        </p:txBody>
      </p:sp>
      <p:sp>
        <p:nvSpPr>
          <p:cNvPr id="8204" name="TextBox 7">
            <a:extLst>
              <a:ext uri="{FF2B5EF4-FFF2-40B4-BE49-F238E27FC236}">
                <a16:creationId xmlns:a16="http://schemas.microsoft.com/office/drawing/2014/main" id="{30B90D6E-D152-4C5E-BDB1-98295339D7CE}"/>
              </a:ext>
            </a:extLst>
          </p:cNvPr>
          <p:cNvSpPr txBox="1">
            <a:spLocks noChangeArrowheads="1"/>
          </p:cNvSpPr>
          <p:nvPr/>
        </p:nvSpPr>
        <p:spPr bwMode="auto">
          <a:xfrm>
            <a:off x="961607" y="2004403"/>
            <a:ext cx="710451"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SA#92-e</a:t>
            </a:r>
          </a:p>
          <a:p>
            <a:pPr algn="ctr">
              <a:lnSpc>
                <a:spcPct val="100000"/>
              </a:lnSpc>
              <a:spcBef>
                <a:spcPct val="0"/>
              </a:spcBef>
              <a:buFontTx/>
              <a:buNone/>
            </a:pPr>
            <a:r>
              <a:rPr lang="en-US" altLang="en-US" sz="1050" dirty="0">
                <a:latin typeface="Arial" panose="020B0604020202020204" pitchFamily="34" charset="0"/>
              </a:rPr>
              <a:t>Q2/2021</a:t>
            </a:r>
          </a:p>
        </p:txBody>
      </p:sp>
      <p:sp>
        <p:nvSpPr>
          <p:cNvPr id="8205" name="TextBox 8">
            <a:extLst>
              <a:ext uri="{FF2B5EF4-FFF2-40B4-BE49-F238E27FC236}">
                <a16:creationId xmlns:a16="http://schemas.microsoft.com/office/drawing/2014/main" id="{003442B7-580C-4516-BE03-2FE5E043FD87}"/>
              </a:ext>
            </a:extLst>
          </p:cNvPr>
          <p:cNvSpPr txBox="1">
            <a:spLocks noChangeArrowheads="1"/>
          </p:cNvSpPr>
          <p:nvPr/>
        </p:nvSpPr>
        <p:spPr bwMode="auto">
          <a:xfrm>
            <a:off x="1709755"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SA#93e</a:t>
            </a:r>
          </a:p>
          <a:p>
            <a:pPr algn="ctr">
              <a:lnSpc>
                <a:spcPct val="100000"/>
              </a:lnSpc>
              <a:spcBef>
                <a:spcPct val="0"/>
              </a:spcBef>
              <a:buFontTx/>
              <a:buNone/>
            </a:pPr>
            <a:r>
              <a:rPr lang="en-US" altLang="en-US" sz="1050" dirty="0">
                <a:latin typeface="Arial" panose="020B0604020202020204" pitchFamily="34" charset="0"/>
              </a:rPr>
              <a:t>Q3/2021</a:t>
            </a:r>
          </a:p>
        </p:txBody>
      </p:sp>
      <p:sp>
        <p:nvSpPr>
          <p:cNvPr id="8206" name="TextBox 9">
            <a:extLst>
              <a:ext uri="{FF2B5EF4-FFF2-40B4-BE49-F238E27FC236}">
                <a16:creationId xmlns:a16="http://schemas.microsoft.com/office/drawing/2014/main" id="{090234FD-8768-49E2-BF3E-2D3A97BF0061}"/>
              </a:ext>
            </a:extLst>
          </p:cNvPr>
          <p:cNvSpPr txBox="1">
            <a:spLocks noChangeArrowheads="1"/>
          </p:cNvSpPr>
          <p:nvPr/>
        </p:nvSpPr>
        <p:spPr bwMode="auto">
          <a:xfrm>
            <a:off x="2449888" y="2004403"/>
            <a:ext cx="710451"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SA#94-e</a:t>
            </a:r>
          </a:p>
          <a:p>
            <a:pPr algn="ctr">
              <a:lnSpc>
                <a:spcPct val="100000"/>
              </a:lnSpc>
              <a:spcBef>
                <a:spcPct val="0"/>
              </a:spcBef>
              <a:buFontTx/>
              <a:buNone/>
            </a:pPr>
            <a:r>
              <a:rPr lang="en-US" altLang="en-US" sz="1050" dirty="0">
                <a:latin typeface="Arial" panose="020B0604020202020204" pitchFamily="34" charset="0"/>
              </a:rPr>
              <a:t>Q4/2021</a:t>
            </a:r>
          </a:p>
        </p:txBody>
      </p:sp>
      <p:sp>
        <p:nvSpPr>
          <p:cNvPr id="8207" name="TextBox 10">
            <a:extLst>
              <a:ext uri="{FF2B5EF4-FFF2-40B4-BE49-F238E27FC236}">
                <a16:creationId xmlns:a16="http://schemas.microsoft.com/office/drawing/2014/main" id="{B802BA0D-F8CE-4B37-9E7E-E542F262E6B4}"/>
              </a:ext>
            </a:extLst>
          </p:cNvPr>
          <p:cNvSpPr txBox="1">
            <a:spLocks noChangeArrowheads="1"/>
          </p:cNvSpPr>
          <p:nvPr/>
        </p:nvSpPr>
        <p:spPr bwMode="auto">
          <a:xfrm>
            <a:off x="3198036"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SA#95</a:t>
            </a:r>
          </a:p>
          <a:p>
            <a:pPr algn="ctr">
              <a:lnSpc>
                <a:spcPct val="100000"/>
              </a:lnSpc>
              <a:spcBef>
                <a:spcPct val="0"/>
              </a:spcBef>
              <a:buFontTx/>
              <a:buNone/>
            </a:pPr>
            <a:r>
              <a:rPr lang="en-US" altLang="en-US" sz="1050" dirty="0">
                <a:latin typeface="Arial" panose="020B0604020202020204" pitchFamily="34" charset="0"/>
              </a:rPr>
              <a:t>Q1/2022</a:t>
            </a:r>
          </a:p>
        </p:txBody>
      </p:sp>
      <p:sp>
        <p:nvSpPr>
          <p:cNvPr id="8208" name="TextBox 11">
            <a:extLst>
              <a:ext uri="{FF2B5EF4-FFF2-40B4-BE49-F238E27FC236}">
                <a16:creationId xmlns:a16="http://schemas.microsoft.com/office/drawing/2014/main" id="{57BAF312-8205-4730-8EC4-CBDF1D0AE889}"/>
              </a:ext>
            </a:extLst>
          </p:cNvPr>
          <p:cNvSpPr txBox="1">
            <a:spLocks noChangeArrowheads="1"/>
          </p:cNvSpPr>
          <p:nvPr/>
        </p:nvSpPr>
        <p:spPr bwMode="auto">
          <a:xfrm>
            <a:off x="3942176"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SA#96</a:t>
            </a:r>
          </a:p>
          <a:p>
            <a:pPr algn="ctr">
              <a:lnSpc>
                <a:spcPct val="100000"/>
              </a:lnSpc>
              <a:spcBef>
                <a:spcPct val="0"/>
              </a:spcBef>
              <a:buFontTx/>
              <a:buNone/>
            </a:pPr>
            <a:r>
              <a:rPr lang="en-US" altLang="en-US" sz="1050" dirty="0">
                <a:latin typeface="Arial" panose="020B0604020202020204" pitchFamily="34" charset="0"/>
              </a:rPr>
              <a:t>Q2/2022</a:t>
            </a:r>
          </a:p>
        </p:txBody>
      </p:sp>
      <p:sp>
        <p:nvSpPr>
          <p:cNvPr id="8209" name="TextBox 12">
            <a:extLst>
              <a:ext uri="{FF2B5EF4-FFF2-40B4-BE49-F238E27FC236}">
                <a16:creationId xmlns:a16="http://schemas.microsoft.com/office/drawing/2014/main" id="{2405ED53-88B8-437A-AB7E-41A56EC81778}"/>
              </a:ext>
            </a:extLst>
          </p:cNvPr>
          <p:cNvSpPr txBox="1">
            <a:spLocks noChangeArrowheads="1"/>
          </p:cNvSpPr>
          <p:nvPr/>
        </p:nvSpPr>
        <p:spPr bwMode="auto">
          <a:xfrm>
            <a:off x="4686317"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SA#97</a:t>
            </a:r>
          </a:p>
          <a:p>
            <a:pPr algn="ctr">
              <a:lnSpc>
                <a:spcPct val="100000"/>
              </a:lnSpc>
              <a:spcBef>
                <a:spcPct val="0"/>
              </a:spcBef>
              <a:buFontTx/>
              <a:buNone/>
            </a:pPr>
            <a:r>
              <a:rPr lang="en-US" altLang="en-US" sz="1050" dirty="0">
                <a:latin typeface="Arial" panose="020B0604020202020204" pitchFamily="34" charset="0"/>
              </a:rPr>
              <a:t>Q3/2022</a:t>
            </a:r>
          </a:p>
        </p:txBody>
      </p:sp>
      <p:sp>
        <p:nvSpPr>
          <p:cNvPr id="8210" name="TextBox 13">
            <a:extLst>
              <a:ext uri="{FF2B5EF4-FFF2-40B4-BE49-F238E27FC236}">
                <a16:creationId xmlns:a16="http://schemas.microsoft.com/office/drawing/2014/main" id="{ABB35BA3-9A6D-4298-9113-AD208ABA9A7A}"/>
              </a:ext>
            </a:extLst>
          </p:cNvPr>
          <p:cNvSpPr txBox="1">
            <a:spLocks noChangeArrowheads="1"/>
          </p:cNvSpPr>
          <p:nvPr/>
        </p:nvSpPr>
        <p:spPr bwMode="auto">
          <a:xfrm>
            <a:off x="5429862"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SA#98</a:t>
            </a:r>
          </a:p>
          <a:p>
            <a:pPr algn="ctr">
              <a:lnSpc>
                <a:spcPct val="100000"/>
              </a:lnSpc>
              <a:spcBef>
                <a:spcPct val="0"/>
              </a:spcBef>
              <a:buFontTx/>
              <a:buNone/>
            </a:pPr>
            <a:r>
              <a:rPr lang="en-US" altLang="en-US" sz="1050" dirty="0">
                <a:latin typeface="Arial" panose="020B0604020202020204" pitchFamily="34" charset="0"/>
              </a:rPr>
              <a:t>Q4/2022</a:t>
            </a:r>
          </a:p>
        </p:txBody>
      </p:sp>
      <p:sp>
        <p:nvSpPr>
          <p:cNvPr id="8211" name="TextBox 14">
            <a:extLst>
              <a:ext uri="{FF2B5EF4-FFF2-40B4-BE49-F238E27FC236}">
                <a16:creationId xmlns:a16="http://schemas.microsoft.com/office/drawing/2014/main" id="{5BF93B5D-83BA-4C68-8A8D-1C69564E0F2D}"/>
              </a:ext>
            </a:extLst>
          </p:cNvPr>
          <p:cNvSpPr txBox="1">
            <a:spLocks noChangeArrowheads="1"/>
          </p:cNvSpPr>
          <p:nvPr/>
        </p:nvSpPr>
        <p:spPr bwMode="auto">
          <a:xfrm>
            <a:off x="6174003"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SA#99</a:t>
            </a:r>
          </a:p>
          <a:p>
            <a:pPr algn="ctr">
              <a:lnSpc>
                <a:spcPct val="100000"/>
              </a:lnSpc>
              <a:spcBef>
                <a:spcPct val="0"/>
              </a:spcBef>
              <a:buFontTx/>
              <a:buNone/>
            </a:pPr>
            <a:r>
              <a:rPr lang="en-US" altLang="en-US" sz="1050" dirty="0">
                <a:latin typeface="Arial" panose="020B0604020202020204" pitchFamily="34" charset="0"/>
              </a:rPr>
              <a:t>Q1/2023</a:t>
            </a:r>
          </a:p>
        </p:txBody>
      </p:sp>
      <p:sp>
        <p:nvSpPr>
          <p:cNvPr id="18" name="Rounded Rectangle 17">
            <a:extLst>
              <a:ext uri="{FF2B5EF4-FFF2-40B4-BE49-F238E27FC236}">
                <a16:creationId xmlns:a16="http://schemas.microsoft.com/office/drawing/2014/main" id="{0FFD4A6F-6F2C-49A6-A28A-AA47BA06C83C}"/>
              </a:ext>
            </a:extLst>
          </p:cNvPr>
          <p:cNvSpPr/>
          <p:nvPr/>
        </p:nvSpPr>
        <p:spPr>
          <a:xfrm>
            <a:off x="990600" y="2491369"/>
            <a:ext cx="619125" cy="603647"/>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stage 2</a:t>
            </a:r>
          </a:p>
          <a:p>
            <a:pPr algn="ctr">
              <a:defRPr/>
            </a:pPr>
            <a:r>
              <a:rPr lang="en-US" sz="900" dirty="0"/>
              <a:t>freeze</a:t>
            </a:r>
          </a:p>
        </p:txBody>
      </p:sp>
      <p:sp>
        <p:nvSpPr>
          <p:cNvPr id="22" name="Rounded Rectangle 21">
            <a:extLst>
              <a:ext uri="{FF2B5EF4-FFF2-40B4-BE49-F238E27FC236}">
                <a16:creationId xmlns:a16="http://schemas.microsoft.com/office/drawing/2014/main" id="{7AAC7BF1-FD53-45E8-84FB-E187F3CCC80D}"/>
              </a:ext>
            </a:extLst>
          </p:cNvPr>
          <p:cNvSpPr/>
          <p:nvPr/>
        </p:nvSpPr>
        <p:spPr>
          <a:xfrm>
            <a:off x="3223022" y="2491369"/>
            <a:ext cx="617934" cy="603647"/>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stage 3</a:t>
            </a:r>
          </a:p>
          <a:p>
            <a:pPr algn="ctr">
              <a:defRPr/>
            </a:pPr>
            <a:r>
              <a:rPr lang="en-US" sz="900" dirty="0"/>
              <a:t>freeze</a:t>
            </a:r>
          </a:p>
        </p:txBody>
      </p:sp>
      <p:sp>
        <p:nvSpPr>
          <p:cNvPr id="23" name="Rounded Rectangle 22">
            <a:extLst>
              <a:ext uri="{FF2B5EF4-FFF2-40B4-BE49-F238E27FC236}">
                <a16:creationId xmlns:a16="http://schemas.microsoft.com/office/drawing/2014/main" id="{A154747A-DC62-40BC-ADCB-E9DEC7478D26}"/>
              </a:ext>
            </a:extLst>
          </p:cNvPr>
          <p:cNvSpPr/>
          <p:nvPr/>
        </p:nvSpPr>
        <p:spPr>
          <a:xfrm>
            <a:off x="3967163" y="2491369"/>
            <a:ext cx="617935" cy="603647"/>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code</a:t>
            </a:r>
          </a:p>
          <a:p>
            <a:pPr algn="ctr">
              <a:defRPr/>
            </a:pPr>
            <a:r>
              <a:rPr lang="en-US" sz="900" dirty="0"/>
              <a:t>freeze</a:t>
            </a:r>
          </a:p>
        </p:txBody>
      </p:sp>
      <p:sp>
        <p:nvSpPr>
          <p:cNvPr id="24" name="Rounded Rectangle 23">
            <a:extLst>
              <a:ext uri="{FF2B5EF4-FFF2-40B4-BE49-F238E27FC236}">
                <a16:creationId xmlns:a16="http://schemas.microsoft.com/office/drawing/2014/main" id="{ACA831D3-1419-4C65-AF2F-470FD8565C5C}"/>
              </a:ext>
            </a:extLst>
          </p:cNvPr>
          <p:cNvSpPr/>
          <p:nvPr/>
        </p:nvSpPr>
        <p:spPr>
          <a:xfrm>
            <a:off x="2478881" y="4079663"/>
            <a:ext cx="740569" cy="78761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100%; </a:t>
            </a:r>
          </a:p>
          <a:p>
            <a:pPr algn="ctr">
              <a:defRPr/>
            </a:pPr>
            <a:r>
              <a:rPr lang="en-US" sz="900" dirty="0"/>
              <a:t>SA2 SIDs prioritization</a:t>
            </a:r>
          </a:p>
        </p:txBody>
      </p:sp>
      <p:sp>
        <p:nvSpPr>
          <p:cNvPr id="25" name="Rounded Rectangle 24">
            <a:extLst>
              <a:ext uri="{FF2B5EF4-FFF2-40B4-BE49-F238E27FC236}">
                <a16:creationId xmlns:a16="http://schemas.microsoft.com/office/drawing/2014/main" id="{D16EDCB4-C722-4EF3-BB46-37C87911973E}"/>
              </a:ext>
            </a:extLst>
          </p:cNvPr>
          <p:cNvSpPr/>
          <p:nvPr/>
        </p:nvSpPr>
        <p:spPr>
          <a:xfrm>
            <a:off x="5419725" y="4079663"/>
            <a:ext cx="617935" cy="816187"/>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freeze</a:t>
            </a:r>
          </a:p>
        </p:txBody>
      </p:sp>
      <p:sp>
        <p:nvSpPr>
          <p:cNvPr id="26" name="Rounded Rectangle 25">
            <a:extLst>
              <a:ext uri="{FF2B5EF4-FFF2-40B4-BE49-F238E27FC236}">
                <a16:creationId xmlns:a16="http://schemas.microsoft.com/office/drawing/2014/main" id="{1D2F82BC-0CFE-49F2-8729-87A9E2024BF5}"/>
              </a:ext>
            </a:extLst>
          </p:cNvPr>
          <p:cNvSpPr/>
          <p:nvPr/>
        </p:nvSpPr>
        <p:spPr>
          <a:xfrm>
            <a:off x="7631907" y="4079663"/>
            <a:ext cx="617935" cy="787612"/>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3</a:t>
            </a:r>
          </a:p>
          <a:p>
            <a:pPr algn="ctr">
              <a:defRPr/>
            </a:pPr>
            <a:r>
              <a:rPr lang="en-US" sz="900" dirty="0"/>
              <a:t>freeze</a:t>
            </a:r>
          </a:p>
        </p:txBody>
      </p:sp>
      <p:sp>
        <p:nvSpPr>
          <p:cNvPr id="27" name="Rounded Rectangle 26">
            <a:extLst>
              <a:ext uri="{FF2B5EF4-FFF2-40B4-BE49-F238E27FC236}">
                <a16:creationId xmlns:a16="http://schemas.microsoft.com/office/drawing/2014/main" id="{01174AA3-6EAF-4B8F-B3B7-CDF256DC15D0}"/>
              </a:ext>
            </a:extLst>
          </p:cNvPr>
          <p:cNvSpPr/>
          <p:nvPr/>
        </p:nvSpPr>
        <p:spPr>
          <a:xfrm>
            <a:off x="1734741" y="4079663"/>
            <a:ext cx="703659" cy="7685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&gt;= 80%; SA2 SIDs agreed</a:t>
            </a:r>
          </a:p>
        </p:txBody>
      </p:sp>
      <p:sp>
        <p:nvSpPr>
          <p:cNvPr id="8219" name="TextBox 27">
            <a:extLst>
              <a:ext uri="{FF2B5EF4-FFF2-40B4-BE49-F238E27FC236}">
                <a16:creationId xmlns:a16="http://schemas.microsoft.com/office/drawing/2014/main" id="{7DD08A72-6644-4816-8A31-D1C5A075C1EB}"/>
              </a:ext>
            </a:extLst>
          </p:cNvPr>
          <p:cNvSpPr txBox="1">
            <a:spLocks noChangeArrowheads="1"/>
          </p:cNvSpPr>
          <p:nvPr/>
        </p:nvSpPr>
        <p:spPr bwMode="auto">
          <a:xfrm>
            <a:off x="6918144"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SA#100</a:t>
            </a:r>
          </a:p>
          <a:p>
            <a:pPr algn="ctr">
              <a:lnSpc>
                <a:spcPct val="100000"/>
              </a:lnSpc>
              <a:spcBef>
                <a:spcPct val="0"/>
              </a:spcBef>
              <a:buFontTx/>
              <a:buNone/>
            </a:pPr>
            <a:r>
              <a:rPr lang="en-US" altLang="en-US" sz="1050" dirty="0">
                <a:latin typeface="Arial" panose="020B0604020202020204" pitchFamily="34" charset="0"/>
              </a:rPr>
              <a:t>Q2/2023</a:t>
            </a:r>
          </a:p>
        </p:txBody>
      </p:sp>
      <p:sp>
        <p:nvSpPr>
          <p:cNvPr id="29" name="Rounded Rectangle 28">
            <a:extLst>
              <a:ext uri="{FF2B5EF4-FFF2-40B4-BE49-F238E27FC236}">
                <a16:creationId xmlns:a16="http://schemas.microsoft.com/office/drawing/2014/main" id="{6C9AD48F-D2C6-4485-9931-D8D9D4BB0EAB}"/>
              </a:ext>
            </a:extLst>
          </p:cNvPr>
          <p:cNvSpPr/>
          <p:nvPr/>
        </p:nvSpPr>
        <p:spPr>
          <a:xfrm>
            <a:off x="1685925" y="3236701"/>
            <a:ext cx="733425" cy="602456"/>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SA</a:t>
            </a:r>
          </a:p>
          <a:p>
            <a:pPr algn="ctr">
              <a:defRPr/>
            </a:pPr>
            <a:r>
              <a:rPr lang="en-US" sz="900" dirty="0"/>
              <a:t>Rel-18</a:t>
            </a:r>
          </a:p>
          <a:p>
            <a:pPr algn="ctr">
              <a:defRPr/>
            </a:pPr>
            <a:r>
              <a:rPr lang="en-US" sz="900" dirty="0"/>
              <a:t>Workshop</a:t>
            </a:r>
          </a:p>
        </p:txBody>
      </p:sp>
      <p:sp>
        <p:nvSpPr>
          <p:cNvPr id="30" name="Rounded Rectangle 29">
            <a:extLst>
              <a:ext uri="{FF2B5EF4-FFF2-40B4-BE49-F238E27FC236}">
                <a16:creationId xmlns:a16="http://schemas.microsoft.com/office/drawing/2014/main" id="{8CA4E4E3-1916-4C55-B9A3-8E7AB56BB106}"/>
              </a:ext>
            </a:extLst>
          </p:cNvPr>
          <p:cNvSpPr/>
          <p:nvPr/>
        </p:nvSpPr>
        <p:spPr>
          <a:xfrm>
            <a:off x="904875" y="3236701"/>
            <a:ext cx="723899" cy="602456"/>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RAN</a:t>
            </a:r>
          </a:p>
          <a:p>
            <a:pPr algn="ctr">
              <a:defRPr/>
            </a:pPr>
            <a:r>
              <a:rPr lang="en-US" sz="900" dirty="0"/>
              <a:t>Rel-18</a:t>
            </a:r>
          </a:p>
          <a:p>
            <a:pPr algn="ctr">
              <a:defRPr/>
            </a:pPr>
            <a:r>
              <a:rPr lang="en-US" sz="900" dirty="0"/>
              <a:t>Workshop</a:t>
            </a:r>
          </a:p>
        </p:txBody>
      </p:sp>
      <p:sp>
        <p:nvSpPr>
          <p:cNvPr id="8222" name="TextBox 19">
            <a:extLst>
              <a:ext uri="{FF2B5EF4-FFF2-40B4-BE49-F238E27FC236}">
                <a16:creationId xmlns:a16="http://schemas.microsoft.com/office/drawing/2014/main" id="{5D741657-1EA1-4BBC-B64E-94A1DD2A910D}"/>
              </a:ext>
            </a:extLst>
          </p:cNvPr>
          <p:cNvSpPr txBox="1">
            <a:spLocks noChangeArrowheads="1"/>
          </p:cNvSpPr>
          <p:nvPr/>
        </p:nvSpPr>
        <p:spPr bwMode="auto">
          <a:xfrm>
            <a:off x="72629" y="4127288"/>
            <a:ext cx="901209"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Schedule</a:t>
            </a:r>
          </a:p>
          <a:p>
            <a:pPr>
              <a:lnSpc>
                <a:spcPct val="100000"/>
              </a:lnSpc>
              <a:spcBef>
                <a:spcPct val="0"/>
              </a:spcBef>
              <a:buFontTx/>
              <a:buNone/>
            </a:pPr>
            <a:r>
              <a:rPr lang="en-US" altLang="en-US" sz="1000" dirty="0">
                <a:latin typeface="Arial" panose="020B0604020202020204" pitchFamily="34" charset="0"/>
              </a:rPr>
              <a:t>(preliminary</a:t>
            </a:r>
            <a:r>
              <a:rPr lang="en-US" altLang="en-US" sz="1100" dirty="0">
                <a:latin typeface="Arial" panose="020B0604020202020204" pitchFamily="34" charset="0"/>
              </a:rPr>
              <a:t>)</a:t>
            </a:r>
          </a:p>
        </p:txBody>
      </p:sp>
      <p:sp>
        <p:nvSpPr>
          <p:cNvPr id="32" name="Rounded Rectangle 31">
            <a:extLst>
              <a:ext uri="{FF2B5EF4-FFF2-40B4-BE49-F238E27FC236}">
                <a16:creationId xmlns:a16="http://schemas.microsoft.com/office/drawing/2014/main" id="{D4F38839-B79E-4285-A06C-9FCF01BE4753}"/>
              </a:ext>
            </a:extLst>
          </p:cNvPr>
          <p:cNvSpPr/>
          <p:nvPr/>
        </p:nvSpPr>
        <p:spPr>
          <a:xfrm>
            <a:off x="2478880" y="3236701"/>
            <a:ext cx="702469" cy="602456"/>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Rel-18</a:t>
            </a:r>
          </a:p>
          <a:p>
            <a:pPr algn="ctr">
              <a:defRPr/>
            </a:pPr>
            <a:r>
              <a:rPr lang="en-US" sz="900" dirty="0"/>
              <a:t>content agreed</a:t>
            </a:r>
          </a:p>
        </p:txBody>
      </p:sp>
      <p:sp>
        <p:nvSpPr>
          <p:cNvPr id="8224" name="TextBox 32">
            <a:extLst>
              <a:ext uri="{FF2B5EF4-FFF2-40B4-BE49-F238E27FC236}">
                <a16:creationId xmlns:a16="http://schemas.microsoft.com/office/drawing/2014/main" id="{98A7F14C-CC0C-4B93-88D2-6603E33D757E}"/>
              </a:ext>
            </a:extLst>
          </p:cNvPr>
          <p:cNvSpPr txBox="1">
            <a:spLocks noChangeArrowheads="1"/>
          </p:cNvSpPr>
          <p:nvPr/>
        </p:nvSpPr>
        <p:spPr bwMode="auto">
          <a:xfrm>
            <a:off x="72629" y="2611622"/>
            <a:ext cx="7505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1000" dirty="0">
                <a:latin typeface="Arial" panose="020B0604020202020204" pitchFamily="34" charset="0"/>
              </a:rPr>
              <a:t>Rel-17 </a:t>
            </a:r>
          </a:p>
          <a:p>
            <a:pPr>
              <a:lnSpc>
                <a:spcPct val="100000"/>
              </a:lnSpc>
              <a:spcBef>
                <a:spcPct val="0"/>
              </a:spcBef>
              <a:buNone/>
            </a:pPr>
            <a:r>
              <a:rPr lang="en-US" altLang="en-US" sz="1000" dirty="0">
                <a:latin typeface="Arial" panose="020B0604020202020204" pitchFamily="34" charset="0"/>
              </a:rPr>
              <a:t>Schedule </a:t>
            </a:r>
          </a:p>
        </p:txBody>
      </p:sp>
      <p:cxnSp>
        <p:nvCxnSpPr>
          <p:cNvPr id="40" name="Curved Connector 39">
            <a:extLst>
              <a:ext uri="{FF2B5EF4-FFF2-40B4-BE49-F238E27FC236}">
                <a16:creationId xmlns:a16="http://schemas.microsoft.com/office/drawing/2014/main" id="{E1D0624D-A048-4358-B09C-92D6AD968599}"/>
              </a:ext>
            </a:extLst>
          </p:cNvPr>
          <p:cNvCxnSpPr>
            <a:cxnSpLocks/>
            <a:stCxn id="32" idx="3"/>
            <a:endCxn id="25" idx="0"/>
          </p:cNvCxnSpPr>
          <p:nvPr/>
        </p:nvCxnSpPr>
        <p:spPr>
          <a:xfrm>
            <a:off x="3181349" y="3537929"/>
            <a:ext cx="2547344" cy="541734"/>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DD295DCA-A67C-43BC-A489-A5A741D177D8}"/>
              </a:ext>
            </a:extLst>
          </p:cNvPr>
          <p:cNvCxnSpPr>
            <a:cxnSpLocks/>
            <a:stCxn id="32" idx="3"/>
            <a:endCxn id="26" idx="0"/>
          </p:cNvCxnSpPr>
          <p:nvPr/>
        </p:nvCxnSpPr>
        <p:spPr>
          <a:xfrm>
            <a:off x="3181349" y="3537929"/>
            <a:ext cx="4759526" cy="541734"/>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Curved Connector 57">
            <a:extLst>
              <a:ext uri="{FF2B5EF4-FFF2-40B4-BE49-F238E27FC236}">
                <a16:creationId xmlns:a16="http://schemas.microsoft.com/office/drawing/2014/main" id="{E5774952-91D1-4EF0-8661-DF805EF3D0D4}"/>
              </a:ext>
            </a:extLst>
          </p:cNvPr>
          <p:cNvCxnSpPr>
            <a:cxnSpLocks/>
            <a:stCxn id="32" idx="3"/>
            <a:endCxn id="59" idx="0"/>
          </p:cNvCxnSpPr>
          <p:nvPr/>
        </p:nvCxnSpPr>
        <p:spPr>
          <a:xfrm>
            <a:off x="3181349" y="3537929"/>
            <a:ext cx="5538789" cy="541734"/>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8230" name="TextBox 61">
            <a:extLst>
              <a:ext uri="{FF2B5EF4-FFF2-40B4-BE49-F238E27FC236}">
                <a16:creationId xmlns:a16="http://schemas.microsoft.com/office/drawing/2014/main" id="{6230F13A-C6F6-4114-9777-EB5821E3043B}"/>
              </a:ext>
            </a:extLst>
          </p:cNvPr>
          <p:cNvSpPr txBox="1">
            <a:spLocks noChangeArrowheads="1"/>
          </p:cNvSpPr>
          <p:nvPr/>
        </p:nvSpPr>
        <p:spPr bwMode="auto">
          <a:xfrm>
            <a:off x="42862" y="3351001"/>
            <a:ext cx="6799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Planning</a:t>
            </a:r>
          </a:p>
        </p:txBody>
      </p:sp>
      <p:sp>
        <p:nvSpPr>
          <p:cNvPr id="2" name="TextBox 1">
            <a:extLst>
              <a:ext uri="{FF2B5EF4-FFF2-40B4-BE49-F238E27FC236}">
                <a16:creationId xmlns:a16="http://schemas.microsoft.com/office/drawing/2014/main" id="{D946F87C-25BA-4D1D-B6A2-BEDC24CCDDB5}"/>
              </a:ext>
            </a:extLst>
          </p:cNvPr>
          <p:cNvSpPr txBox="1"/>
          <p:nvPr/>
        </p:nvSpPr>
        <p:spPr>
          <a:xfrm>
            <a:off x="1551385" y="2652103"/>
            <a:ext cx="765572" cy="230832"/>
          </a:xfrm>
          <a:prstGeom prst="rect">
            <a:avLst/>
          </a:prstGeom>
          <a:solidFill>
            <a:schemeClr val="accent1">
              <a:lumMod val="60000"/>
              <a:lumOff val="40000"/>
            </a:schemeClr>
          </a:solidFill>
        </p:spPr>
        <p:txBody>
          <a:bodyPr>
            <a:spAutoFit/>
          </a:bodyPr>
          <a:lstStyle/>
          <a:p>
            <a:pPr>
              <a:defRPr/>
            </a:pPr>
            <a:r>
              <a:rPr lang="en-US" sz="900" dirty="0"/>
              <a:t>exceptions</a:t>
            </a:r>
            <a:endParaRPr lang="en-US" sz="1800" dirty="0"/>
          </a:p>
        </p:txBody>
      </p:sp>
      <p:sp>
        <p:nvSpPr>
          <p:cNvPr id="41" name="Rounded Rectangle 40">
            <a:extLst>
              <a:ext uri="{FF2B5EF4-FFF2-40B4-BE49-F238E27FC236}">
                <a16:creationId xmlns:a16="http://schemas.microsoft.com/office/drawing/2014/main" id="{808F794F-70D5-4EC6-BA85-47836703B16C}"/>
              </a:ext>
            </a:extLst>
          </p:cNvPr>
          <p:cNvSpPr/>
          <p:nvPr/>
        </p:nvSpPr>
        <p:spPr>
          <a:xfrm>
            <a:off x="914400" y="4079663"/>
            <a:ext cx="775098" cy="7685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S1 normative ongoing; </a:t>
            </a:r>
          </a:p>
          <a:p>
            <a:pPr algn="ctr">
              <a:defRPr/>
            </a:pPr>
            <a:r>
              <a:rPr lang="en-US" sz="900" dirty="0"/>
              <a:t>SA2 SID discussion</a:t>
            </a:r>
          </a:p>
        </p:txBody>
      </p:sp>
      <p:sp>
        <p:nvSpPr>
          <p:cNvPr id="8234" name="TextBox 27">
            <a:extLst>
              <a:ext uri="{FF2B5EF4-FFF2-40B4-BE49-F238E27FC236}">
                <a16:creationId xmlns:a16="http://schemas.microsoft.com/office/drawing/2014/main" id="{D4878579-03DB-4673-8AA1-D814D45C7C91}"/>
              </a:ext>
            </a:extLst>
          </p:cNvPr>
          <p:cNvSpPr txBox="1">
            <a:spLocks noChangeArrowheads="1"/>
          </p:cNvSpPr>
          <p:nvPr/>
        </p:nvSpPr>
        <p:spPr bwMode="auto">
          <a:xfrm>
            <a:off x="7677762"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SA#101</a:t>
            </a:r>
          </a:p>
          <a:p>
            <a:pPr algn="ctr">
              <a:lnSpc>
                <a:spcPct val="100000"/>
              </a:lnSpc>
              <a:spcBef>
                <a:spcPct val="0"/>
              </a:spcBef>
              <a:buFontTx/>
              <a:buNone/>
            </a:pPr>
            <a:r>
              <a:rPr lang="en-US" altLang="en-US" sz="1050" dirty="0">
                <a:latin typeface="Arial" panose="020B0604020202020204" pitchFamily="34" charset="0"/>
              </a:rPr>
              <a:t>Q3/2023</a:t>
            </a:r>
          </a:p>
        </p:txBody>
      </p:sp>
      <p:sp>
        <p:nvSpPr>
          <p:cNvPr id="59" name="Rounded Rectangle 58">
            <a:extLst>
              <a:ext uri="{FF2B5EF4-FFF2-40B4-BE49-F238E27FC236}">
                <a16:creationId xmlns:a16="http://schemas.microsoft.com/office/drawing/2014/main" id="{638481CC-F4DA-49C9-A7B0-BD15F9100B39}"/>
              </a:ext>
            </a:extLst>
          </p:cNvPr>
          <p:cNvSpPr/>
          <p:nvPr/>
        </p:nvSpPr>
        <p:spPr>
          <a:xfrm>
            <a:off x="8410575" y="4079663"/>
            <a:ext cx="619125" cy="787612"/>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code</a:t>
            </a:r>
          </a:p>
          <a:p>
            <a:pPr algn="ctr">
              <a:defRPr/>
            </a:pPr>
            <a:r>
              <a:rPr lang="en-US" sz="900" dirty="0"/>
              <a:t>freeze</a:t>
            </a:r>
          </a:p>
        </p:txBody>
      </p:sp>
      <p:sp>
        <p:nvSpPr>
          <p:cNvPr id="57" name="TextBox 27">
            <a:extLst>
              <a:ext uri="{FF2B5EF4-FFF2-40B4-BE49-F238E27FC236}">
                <a16:creationId xmlns:a16="http://schemas.microsoft.com/office/drawing/2014/main" id="{24E6623C-8CB1-4535-ADCC-B79172252916}"/>
              </a:ext>
            </a:extLst>
          </p:cNvPr>
          <p:cNvSpPr txBox="1">
            <a:spLocks noChangeArrowheads="1"/>
          </p:cNvSpPr>
          <p:nvPr/>
        </p:nvSpPr>
        <p:spPr bwMode="auto">
          <a:xfrm>
            <a:off x="8411187" y="1994878"/>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SA#102</a:t>
            </a:r>
          </a:p>
          <a:p>
            <a:pPr algn="ctr">
              <a:lnSpc>
                <a:spcPct val="100000"/>
              </a:lnSpc>
              <a:spcBef>
                <a:spcPct val="0"/>
              </a:spcBef>
              <a:buFontTx/>
              <a:buNone/>
            </a:pPr>
            <a:r>
              <a:rPr lang="en-US" altLang="en-US" sz="1050" dirty="0">
                <a:latin typeface="Arial" panose="020B0604020202020204" pitchFamily="34" charset="0"/>
              </a:rPr>
              <a:t>Q4/2023</a:t>
            </a:r>
          </a:p>
        </p:txBody>
      </p:sp>
      <p:sp>
        <p:nvSpPr>
          <p:cNvPr id="62" name="TextBox 61">
            <a:extLst>
              <a:ext uri="{FF2B5EF4-FFF2-40B4-BE49-F238E27FC236}">
                <a16:creationId xmlns:a16="http://schemas.microsoft.com/office/drawing/2014/main" id="{717CD1ED-43F0-4419-94B5-1C399E85392F}"/>
              </a:ext>
            </a:extLst>
          </p:cNvPr>
          <p:cNvSpPr txBox="1"/>
          <p:nvPr/>
        </p:nvSpPr>
        <p:spPr>
          <a:xfrm>
            <a:off x="6047185" y="4280878"/>
            <a:ext cx="765572" cy="369332"/>
          </a:xfrm>
          <a:prstGeom prst="rect">
            <a:avLst/>
          </a:prstGeom>
          <a:solidFill>
            <a:schemeClr val="accent6">
              <a:lumMod val="40000"/>
              <a:lumOff val="60000"/>
            </a:schemeClr>
          </a:solidFill>
        </p:spPr>
        <p:txBody>
          <a:bodyPr>
            <a:spAutoFit/>
          </a:bodyPr>
          <a:lstStyle/>
          <a:p>
            <a:pPr algn="ctr">
              <a:defRPr/>
            </a:pPr>
            <a:r>
              <a:rPr lang="en-US" sz="900" dirty="0">
                <a:latin typeface="+mn-lt"/>
              </a:rPr>
              <a:t>Exceptions</a:t>
            </a:r>
          </a:p>
          <a:p>
            <a:pPr algn="ctr">
              <a:defRPr/>
            </a:pPr>
            <a:r>
              <a:rPr lang="en-US" sz="900" dirty="0">
                <a:latin typeface="+mn-lt"/>
              </a:rPr>
              <a:t>(if any)</a:t>
            </a:r>
            <a:endParaRPr lang="en-US" sz="1800" dirty="0">
              <a:latin typeface="+mn-lt"/>
            </a:endParaRPr>
          </a:p>
        </p:txBody>
      </p:sp>
      <p:sp>
        <p:nvSpPr>
          <p:cNvPr id="63" name="Rounded Rectangle 24">
            <a:extLst>
              <a:ext uri="{FF2B5EF4-FFF2-40B4-BE49-F238E27FC236}">
                <a16:creationId xmlns:a16="http://schemas.microsoft.com/office/drawing/2014/main" id="{54BA1E92-0F20-43DE-9414-B329D074CCBD}"/>
              </a:ext>
            </a:extLst>
          </p:cNvPr>
          <p:cNvSpPr/>
          <p:nvPr/>
        </p:nvSpPr>
        <p:spPr>
          <a:xfrm>
            <a:off x="4619625" y="4079663"/>
            <a:ext cx="675085" cy="816187"/>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WIDs Approval</a:t>
            </a:r>
          </a:p>
        </p:txBody>
      </p:sp>
    </p:spTree>
    <p:extLst>
      <p:ext uri="{BB962C8B-B14F-4D97-AF65-F5344CB8AC3E}">
        <p14:creationId xmlns:p14="http://schemas.microsoft.com/office/powerpoint/2010/main" val="185954597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a:extLst>
              <a:ext uri="{FF2B5EF4-FFF2-40B4-BE49-F238E27FC236}">
                <a16:creationId xmlns:a16="http://schemas.microsoft.com/office/drawing/2014/main" id="{ED202260-4FEC-490C-8680-4D82A94BFB7A}"/>
              </a:ext>
            </a:extLst>
          </p:cNvPr>
          <p:cNvSpPr>
            <a:spLocks noGrp="1"/>
          </p:cNvSpPr>
          <p:nvPr>
            <p:ph type="title"/>
          </p:nvPr>
        </p:nvSpPr>
        <p:spPr>
          <a:xfrm>
            <a:off x="302420" y="319088"/>
            <a:ext cx="6941272" cy="719719"/>
          </a:xfrm>
        </p:spPr>
        <p:txBody>
          <a:bodyPr/>
          <a:lstStyle/>
          <a:p>
            <a:pPr eaLnBrk="1" hangingPunct="1"/>
            <a:r>
              <a:rPr lang="en-US" altLang="en-US" b="1" dirty="0"/>
              <a:t>SA2 Rel-18 TU Considerations</a:t>
            </a:r>
          </a:p>
        </p:txBody>
      </p:sp>
      <p:graphicFrame>
        <p:nvGraphicFramePr>
          <p:cNvPr id="7" name="Object 6">
            <a:extLst>
              <a:ext uri="{FF2B5EF4-FFF2-40B4-BE49-F238E27FC236}">
                <a16:creationId xmlns:a16="http://schemas.microsoft.com/office/drawing/2014/main" id="{BE401959-B46E-4B3E-850B-E6DF66B32F0C}"/>
              </a:ext>
            </a:extLst>
          </p:cNvPr>
          <p:cNvGraphicFramePr>
            <a:graphicFrameLocks noChangeAspect="1"/>
          </p:cNvGraphicFramePr>
          <p:nvPr>
            <p:extLst>
              <p:ext uri="{D42A27DB-BD31-4B8C-83A1-F6EECF244321}">
                <p14:modId xmlns:p14="http://schemas.microsoft.com/office/powerpoint/2010/main" val="443691836"/>
              </p:ext>
            </p:extLst>
          </p:nvPr>
        </p:nvGraphicFramePr>
        <p:xfrm>
          <a:off x="442913" y="1638300"/>
          <a:ext cx="8334375" cy="4267200"/>
        </p:xfrm>
        <a:graphic>
          <a:graphicData uri="http://schemas.openxmlformats.org/presentationml/2006/ole">
            <mc:AlternateContent xmlns:mc="http://schemas.openxmlformats.org/markup-compatibility/2006">
              <mc:Choice xmlns:v="urn:schemas-microsoft-com:vml" Requires="v">
                <p:oleObj name="Worksheet" r:id="rId2" imgW="8334456" imgH="4267200" progId="Excel.Sheet.12">
                  <p:embed/>
                </p:oleObj>
              </mc:Choice>
              <mc:Fallback>
                <p:oleObj name="Worksheet" r:id="rId2" imgW="8334456" imgH="4267200" progId="Excel.Sheet.12">
                  <p:embed/>
                  <p:pic>
                    <p:nvPicPr>
                      <p:cNvPr id="0" name=""/>
                      <p:cNvPicPr/>
                      <p:nvPr/>
                    </p:nvPicPr>
                    <p:blipFill>
                      <a:blip r:embed="rId3"/>
                      <a:stretch>
                        <a:fillRect/>
                      </a:stretch>
                    </p:blipFill>
                    <p:spPr>
                      <a:xfrm>
                        <a:off x="442913" y="1638300"/>
                        <a:ext cx="8334375" cy="4267200"/>
                      </a:xfrm>
                      <a:prstGeom prst="rect">
                        <a:avLst/>
                      </a:prstGeom>
                    </p:spPr>
                  </p:pic>
                </p:oleObj>
              </mc:Fallback>
            </mc:AlternateContent>
          </a:graphicData>
        </a:graphic>
      </p:graphicFrame>
    </p:spTree>
    <p:extLst>
      <p:ext uri="{BB962C8B-B14F-4D97-AF65-F5344CB8AC3E}">
        <p14:creationId xmlns:p14="http://schemas.microsoft.com/office/powerpoint/2010/main" val="141960284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7463" y="2928939"/>
            <a:ext cx="7772400" cy="1101725"/>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
        <p:nvSpPr>
          <p:cNvPr id="25603"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975475" y="4514850"/>
            <a:ext cx="14606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dirty="0">
                <a:latin typeface="Arial" panose="020B0604020202020204" pitchFamily="34" charset="0"/>
              </a:rPr>
              <a:t>Puneet Jain</a:t>
            </a:r>
          </a:p>
          <a:p>
            <a:pPr>
              <a:spcBef>
                <a:spcPct val="0"/>
              </a:spcBef>
              <a:buFontTx/>
              <a:buNone/>
            </a:pPr>
            <a:r>
              <a:rPr lang="en-US" altLang="en-US" sz="1000" dirty="0">
                <a:latin typeface="Arial" panose="020B0604020202020204" pitchFamily="34" charset="0"/>
              </a:rPr>
              <a:t>Chair of 3GPP SA2</a:t>
            </a:r>
          </a:p>
          <a:p>
            <a:pPr>
              <a:spcBef>
                <a:spcPct val="0"/>
              </a:spcBef>
              <a:buFontTx/>
              <a:buNone/>
            </a:pPr>
            <a:r>
              <a:rPr lang="en-US" altLang="en-US" sz="1000" dirty="0">
                <a:latin typeface="Arial" panose="020B0604020202020204" pitchFamily="34" charset="0"/>
                <a:hlinkClick r:id="rId3"/>
              </a:rPr>
              <a:t>puneet.jain@intel.com</a:t>
            </a:r>
            <a:endParaRPr lang="en-US" altLang="en-US" sz="1000" dirty="0">
              <a:latin typeface="Arial" panose="020B0604020202020204" pitchFamily="34" charset="0"/>
            </a:endParaRPr>
          </a:p>
          <a:p>
            <a:pPr>
              <a:spcBef>
                <a:spcPct val="0"/>
              </a:spcBef>
              <a:buFontTx/>
              <a:buNone/>
            </a:pPr>
            <a:r>
              <a:rPr lang="en-US" altLang="en-US" sz="1000" dirty="0">
                <a:latin typeface="Arial" panose="020B0604020202020204" pitchFamily="34" charset="0"/>
                <a:hlinkClick r:id="rId4"/>
              </a:rPr>
              <a:t>www.3gpp.org</a:t>
            </a:r>
            <a:endParaRPr lang="en-US" altLang="en-US" sz="1000" dirty="0">
              <a:latin typeface="Arial" panose="020B0604020202020204" pitchFamily="34" charset="0"/>
            </a:endParaRPr>
          </a:p>
        </p:txBody>
      </p:sp>
      <p:pic>
        <p:nvPicPr>
          <p:cNvPr id="25604" name="Picture 8" descr="webpage.jpg">
            <a:extLst>
              <a:ext uri="{FF2B5EF4-FFF2-40B4-BE49-F238E27FC236}">
                <a16:creationId xmlns:a16="http://schemas.microsoft.com/office/drawing/2014/main" id="{DD34EB73-2A95-4CEC-9870-5F6C19292B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32564" y="244475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SA2 Rel-18 Status</a:t>
            </a:r>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sz="2400" dirty="0">
                <a:latin typeface="Arial" panose="020B0604020202020204" pitchFamily="34" charset="0"/>
                <a:cs typeface="Arial" panose="020B0604020202020204" pitchFamily="34" charset="0"/>
              </a:rPr>
              <a:t>Rel-18 discussion in SA2 meetings</a:t>
            </a:r>
          </a:p>
          <a:p>
            <a:pPr lvl="1" eaLnBrk="1" hangingPunct="1">
              <a:defRPr/>
            </a:pPr>
            <a:r>
              <a:rPr lang="en-US" altLang="ko-KR" sz="1400" dirty="0">
                <a:latin typeface="Arial" panose="020B0604020202020204" pitchFamily="34" charset="0"/>
                <a:cs typeface="Arial" panose="020B0604020202020204" pitchFamily="34" charset="0"/>
              </a:rPr>
              <a:t>SA2#145E: 17 May – 28 May 2021</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Rel-18 study/work items on agenda for the first time. </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Rel-18 study/work items were invited for information only due to priority for Rel-17 completion. </a:t>
            </a:r>
          </a:p>
          <a:p>
            <a:pPr lvl="2" eaLnBrk="1" hangingPunct="1">
              <a:defRPr/>
            </a:pPr>
            <a:r>
              <a:rPr lang="en-GB" altLang="ko-KR" sz="1400">
                <a:solidFill>
                  <a:srgbClr val="FF0000"/>
                </a:solidFill>
                <a:latin typeface="Arial" panose="020B0604020202020204" pitchFamily="34" charset="0"/>
                <a:cs typeface="Arial" panose="020B0604020202020204" pitchFamily="34" charset="0"/>
              </a:rPr>
              <a:t>39 </a:t>
            </a:r>
            <a:r>
              <a:rPr lang="en-GB" altLang="ko-KR" sz="1400" dirty="0">
                <a:solidFill>
                  <a:srgbClr val="FF0000"/>
                </a:solidFill>
                <a:latin typeface="Arial" panose="020B0604020202020204" pitchFamily="34" charset="0"/>
                <a:cs typeface="Arial" panose="020B0604020202020204" pitchFamily="34" charset="0"/>
              </a:rPr>
              <a:t>new Rel-18 study/work items were received. </a:t>
            </a:r>
          </a:p>
          <a:p>
            <a:pPr lvl="1" eaLnBrk="1" hangingPunct="1">
              <a:defRPr/>
            </a:pPr>
            <a:r>
              <a:rPr lang="en-US" altLang="ko-KR" sz="1400" dirty="0">
                <a:latin typeface="Arial" panose="020B0604020202020204" pitchFamily="34" charset="0"/>
                <a:cs typeface="Arial" panose="020B0604020202020204" pitchFamily="34" charset="0"/>
              </a:rPr>
              <a:t>SA2#146E: 16 Aug – 27 Aug 2021</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Rel-18 study/work items on agenda for the second time. </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Rel-18 study/work items were invited for discussion/agreement. </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49 new Rel-18 study/work items were received.</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No Rel-18 study/work items could be agreed. </a:t>
            </a:r>
          </a:p>
          <a:p>
            <a:pPr marL="914400" lvl="2" indent="0" eaLnBrk="1" hangingPunct="1">
              <a:buNone/>
              <a:defRPr/>
            </a:pPr>
            <a:endParaRPr lang="en-GB" altLang="de-DE" sz="2400" dirty="0">
              <a:latin typeface="Arial" panose="020B0604020202020204" pitchFamily="34" charset="0"/>
              <a:cs typeface="Arial" panose="020B0604020202020204" pitchFamily="34" charset="0"/>
            </a:endParaRPr>
          </a:p>
          <a:p>
            <a:pPr eaLnBrk="1" hangingPunct="1">
              <a:defRPr/>
            </a:pPr>
            <a:r>
              <a:rPr lang="en-GB" altLang="de-DE" sz="2400" dirty="0">
                <a:latin typeface="Arial" panose="020B0604020202020204" pitchFamily="34" charset="0"/>
                <a:cs typeface="Arial" panose="020B0604020202020204" pitchFamily="34" charset="0"/>
              </a:rPr>
              <a:t>Future SA2 meetings</a:t>
            </a:r>
          </a:p>
          <a:p>
            <a:pPr lvl="1" eaLnBrk="1" hangingPunct="1">
              <a:defRPr/>
            </a:pPr>
            <a:r>
              <a:rPr lang="en-US" altLang="ko-KR" sz="1400" dirty="0">
                <a:latin typeface="Arial" panose="020B0604020202020204" pitchFamily="34" charset="0"/>
                <a:cs typeface="Arial" panose="020B0604020202020204" pitchFamily="34" charset="0"/>
              </a:rPr>
              <a:t>SA2#147E: 18 Oct – 22 Oct 2021</a:t>
            </a:r>
          </a:p>
          <a:p>
            <a:pPr lvl="1" eaLnBrk="1" hangingPunct="1">
              <a:defRPr/>
            </a:pPr>
            <a:r>
              <a:rPr lang="en-US" altLang="ko-KR" sz="1400" dirty="0">
                <a:latin typeface="Arial" panose="020B0604020202020204" pitchFamily="34" charset="0"/>
                <a:cs typeface="Arial" panose="020B0604020202020204" pitchFamily="34" charset="0"/>
              </a:rPr>
              <a:t>SA2#148E: 15 Nov – 19 Nov 2021</a:t>
            </a:r>
          </a:p>
          <a:p>
            <a:pPr lvl="1" eaLnBrk="1" hangingPunct="1">
              <a:defRPr/>
            </a:pPr>
            <a:endParaRPr lang="en-GB" altLang="ko-KR" sz="1800" dirty="0">
              <a:latin typeface="Arial" panose="020B0604020202020204" pitchFamily="34" charset="0"/>
              <a:cs typeface="Arial" panose="020B0604020202020204" pitchFamily="34" charset="0"/>
            </a:endParaRP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Status of Rel-18 SIDs at SA2#146E</a:t>
            </a:r>
          </a:p>
        </p:txBody>
      </p:sp>
      <p:sp>
        <p:nvSpPr>
          <p:cNvPr id="11267" name="Rectangle 3"/>
          <p:cNvSpPr>
            <a:spLocks noGrp="1"/>
          </p:cNvSpPr>
          <p:nvPr>
            <p:ph idx="1"/>
          </p:nvPr>
        </p:nvSpPr>
        <p:spPr>
          <a:xfrm>
            <a:off x="507611" y="1433082"/>
            <a:ext cx="8119533" cy="4772509"/>
          </a:xfrm>
        </p:spPr>
        <p:txBody>
          <a:bodyPr/>
          <a:lstStyle/>
          <a:p>
            <a:pPr eaLnBrk="1" hangingPunct="1"/>
            <a:r>
              <a:rPr lang="en-GB" altLang="ko-KR" sz="2400" dirty="0">
                <a:ea typeface="Gulim" panose="020B0600000101010101" pitchFamily="34" charset="-127"/>
                <a:cs typeface="Arial" panose="020B0604020202020204" pitchFamily="34" charset="0"/>
              </a:rPr>
              <a:t>At SA2#146E, </a:t>
            </a:r>
            <a:r>
              <a:rPr lang="en-US" altLang="ko-KR" sz="2400" dirty="0">
                <a:ea typeface="Gulim" panose="020B0600000101010101" pitchFamily="34" charset="-127"/>
                <a:cs typeface="Arial" panose="020B0604020202020204" pitchFamily="34" charset="0"/>
              </a:rPr>
              <a:t>Rel-18 SIDs discussion may fall into the following 3 categories - </a:t>
            </a:r>
            <a:endParaRPr lang="en-GB" altLang="ko-KR" sz="2400" dirty="0">
              <a:ea typeface="Gulim" panose="020B0600000101010101" pitchFamily="34" charset="-127"/>
              <a:cs typeface="Arial" panose="020B0604020202020204" pitchFamily="34" charset="0"/>
            </a:endParaRPr>
          </a:p>
          <a:p>
            <a:pPr marL="1028700" lvl="2" indent="-571500">
              <a:spcBef>
                <a:spcPts val="0"/>
              </a:spcBef>
              <a:spcAft>
                <a:spcPts val="0"/>
              </a:spcAft>
              <a:buFont typeface="+mj-lt"/>
              <a:buAutoNum type="arabicPeriod"/>
            </a:pPr>
            <a:r>
              <a:rPr lang="en-US" b="1" dirty="0">
                <a:effectLst/>
                <a:latin typeface="Calibri" panose="020F0502020204030204" pitchFamily="34" charset="0"/>
                <a:ea typeface="Times New Roman" panose="02020603050405020304" pitchFamily="18" charset="0"/>
              </a:rPr>
              <a:t>SIDs requiring further work [</a:t>
            </a:r>
            <a:r>
              <a:rPr lang="en-US" b="1" i="1" dirty="0">
                <a:effectLst/>
                <a:latin typeface="Calibri" panose="020F0502020204030204" pitchFamily="34" charset="0"/>
                <a:ea typeface="Times New Roman" panose="02020603050405020304" pitchFamily="18" charset="0"/>
              </a:rPr>
              <a:t>See slide #4 - #6</a:t>
            </a:r>
            <a:r>
              <a:rPr lang="en-US" b="1" dirty="0">
                <a:effectLst/>
                <a:latin typeface="Calibri" panose="020F0502020204030204" pitchFamily="34" charset="0"/>
                <a:ea typeface="Times New Roman" panose="02020603050405020304" pitchFamily="18" charset="0"/>
              </a:rPr>
              <a:t>]</a:t>
            </a:r>
          </a:p>
          <a:p>
            <a:pPr marL="1485900" lvl="3" indent="-342900">
              <a:spcBef>
                <a:spcPts val="0"/>
              </a:spcBef>
              <a:spcAft>
                <a:spcPts val="0"/>
              </a:spcAft>
            </a:pPr>
            <a:r>
              <a:rPr lang="en-US" sz="1400" dirty="0">
                <a:latin typeface="Calibri" panose="020F0502020204030204" pitchFamily="34" charset="0"/>
              </a:rPr>
              <a:t>E.g., some objectives need to be updated/removed, TU estimates not agreeable, etc. </a:t>
            </a:r>
          </a:p>
          <a:p>
            <a:pPr marL="1485900" lvl="3" indent="-342900">
              <a:spcBef>
                <a:spcPts val="0"/>
              </a:spcBef>
              <a:spcAft>
                <a:spcPts val="0"/>
              </a:spcAft>
            </a:pPr>
            <a:r>
              <a:rPr lang="en-US" sz="1400" dirty="0">
                <a:latin typeface="Calibri" panose="020F0502020204030204" pitchFamily="34" charset="0"/>
              </a:rPr>
              <a:t>A new TD# was allocated to the final agreeable revision. </a:t>
            </a:r>
          </a:p>
          <a:p>
            <a:pPr marL="1485900" lvl="3" indent="-342900">
              <a:spcBef>
                <a:spcPts val="0"/>
              </a:spcBef>
              <a:spcAft>
                <a:spcPts val="0"/>
              </a:spcAft>
            </a:pPr>
            <a:r>
              <a:rPr lang="en-US" sz="1400" dirty="0">
                <a:latin typeface="Calibri" panose="020F0502020204030204" pitchFamily="34" charset="0"/>
              </a:rPr>
              <a:t>SA2 Chair proposed to mark the revisions as “Technically Endorsed” and use it as basis for further work but this could not be agreed. All revisions were NOTED. </a:t>
            </a:r>
          </a:p>
          <a:p>
            <a:pPr marL="1028700" lvl="2" indent="-571500">
              <a:spcBef>
                <a:spcPts val="0"/>
              </a:spcBef>
              <a:spcAft>
                <a:spcPts val="0"/>
              </a:spcAft>
              <a:buFont typeface="+mj-lt"/>
              <a:buAutoNum type="arabicPeriod"/>
            </a:pPr>
            <a:r>
              <a:rPr lang="en-US" b="1" dirty="0">
                <a:latin typeface="Calibri" panose="020F0502020204030204" pitchFamily="34" charset="0"/>
              </a:rPr>
              <a:t>SIDs with major concerns [See slide #7]</a:t>
            </a:r>
          </a:p>
          <a:p>
            <a:pPr marL="1485900" lvl="3" indent="-342900">
              <a:spcBef>
                <a:spcPts val="0"/>
              </a:spcBef>
              <a:spcAft>
                <a:spcPts val="0"/>
              </a:spcAft>
            </a:pPr>
            <a:r>
              <a:rPr lang="en-US" sz="1400" dirty="0">
                <a:latin typeface="Calibri" panose="020F0502020204030204" pitchFamily="34" charset="0"/>
                <a:ea typeface="Times New Roman" panose="02020603050405020304" pitchFamily="18" charset="0"/>
              </a:rPr>
              <a:t>E</a:t>
            </a:r>
            <a:r>
              <a:rPr lang="en-US" sz="1400" dirty="0">
                <a:effectLst/>
                <a:latin typeface="Calibri" panose="020F0502020204030204" pitchFamily="34" charset="0"/>
                <a:ea typeface="Times New Roman" panose="02020603050405020304" pitchFamily="18" charset="0"/>
              </a:rPr>
              <a:t>.g., no clear stage-1 requirement, stage-1 needs to work on it first, RAN needs to work on it first, minimum 4 supporting companies missing, fundamental concerns on objectives, etc.</a:t>
            </a:r>
          </a:p>
          <a:p>
            <a:pPr marL="1485900" lvl="3" indent="-342900">
              <a:spcBef>
                <a:spcPts val="0"/>
              </a:spcBef>
              <a:spcAft>
                <a:spcPts val="0"/>
              </a:spcAft>
            </a:pPr>
            <a:r>
              <a:rPr lang="en-US" sz="1400" dirty="0">
                <a:latin typeface="Calibri" panose="020F0502020204030204" pitchFamily="34" charset="0"/>
              </a:rPr>
              <a:t>No new TD# was allocated to the revisions. </a:t>
            </a:r>
          </a:p>
          <a:p>
            <a:pPr marL="1485900" lvl="3" indent="-342900">
              <a:spcBef>
                <a:spcPts val="0"/>
              </a:spcBef>
              <a:spcAft>
                <a:spcPts val="0"/>
              </a:spcAft>
            </a:pPr>
            <a:r>
              <a:rPr lang="en-US" sz="1400" dirty="0">
                <a:effectLst/>
                <a:latin typeface="Calibri" panose="020F0502020204030204" pitchFamily="34" charset="0"/>
                <a:ea typeface="Times New Roman" panose="02020603050405020304" pitchFamily="18" charset="0"/>
              </a:rPr>
              <a:t>These SIDs were NOTED without any revision. </a:t>
            </a:r>
            <a:endParaRPr lang="en-US" sz="1400" dirty="0">
              <a:effectLst/>
              <a:latin typeface="Calibri" panose="020F0502020204030204" pitchFamily="34" charset="0"/>
              <a:ea typeface="Calibri" panose="020F0502020204030204" pitchFamily="34" charset="0"/>
            </a:endParaRPr>
          </a:p>
          <a:p>
            <a:pPr marL="1028700" lvl="2" indent="-571500">
              <a:spcBef>
                <a:spcPts val="0"/>
              </a:spcBef>
              <a:spcAft>
                <a:spcPts val="0"/>
              </a:spcAft>
              <a:buFont typeface="+mj-lt"/>
              <a:buAutoNum type="arabicPeriod"/>
            </a:pPr>
            <a:r>
              <a:rPr lang="en-US" b="1" dirty="0">
                <a:latin typeface="Calibri" panose="020F0502020204030204" pitchFamily="34" charset="0"/>
              </a:rPr>
              <a:t>Duplicate SIDs [See slide #8]</a:t>
            </a:r>
          </a:p>
          <a:p>
            <a:pPr marL="1485900" lvl="3" indent="-342900">
              <a:spcBef>
                <a:spcPts val="0"/>
              </a:spcBef>
              <a:spcAft>
                <a:spcPts val="0"/>
              </a:spcAft>
            </a:pPr>
            <a:r>
              <a:rPr lang="en-US" sz="1400" dirty="0">
                <a:latin typeface="Calibri" panose="020F0502020204030204" pitchFamily="34" charset="0"/>
              </a:rPr>
              <a:t>SIDs on same topics and with similar objectives.</a:t>
            </a:r>
          </a:p>
          <a:p>
            <a:pPr marL="1485900" lvl="3" indent="-342900">
              <a:spcBef>
                <a:spcPts val="0"/>
              </a:spcBef>
              <a:spcAft>
                <a:spcPts val="0"/>
              </a:spcAft>
            </a:pPr>
            <a:r>
              <a:rPr lang="en-US" sz="1400" dirty="0">
                <a:latin typeface="Calibri" panose="020F0502020204030204" pitchFamily="34" charset="0"/>
              </a:rPr>
              <a:t>Only one version was carried forward as part of “SIDs requiring further work”</a:t>
            </a:r>
          </a:p>
          <a:p>
            <a:pPr marL="1485900" lvl="3" indent="-342900">
              <a:spcBef>
                <a:spcPts val="0"/>
              </a:spcBef>
              <a:spcAft>
                <a:spcPts val="0"/>
              </a:spcAft>
            </a:pPr>
            <a:r>
              <a:rPr lang="en-US" sz="1400" dirty="0">
                <a:latin typeface="Calibri" panose="020F0502020204030204" pitchFamily="34" charset="0"/>
              </a:rPr>
              <a:t>other versions was marked as MERGED. </a:t>
            </a:r>
          </a:p>
          <a:p>
            <a:pPr marL="1485900" lvl="3" indent="-342900">
              <a:spcBef>
                <a:spcPts val="0"/>
              </a:spcBef>
              <a:spcAft>
                <a:spcPts val="0"/>
              </a:spcAft>
            </a:pPr>
            <a:endParaRPr lang="en-US" sz="1400" dirty="0">
              <a:latin typeface="Calibri" panose="020F0502020204030204" pitchFamily="34" charset="0"/>
            </a:endParaRPr>
          </a:p>
          <a:p>
            <a:pPr marL="685800" lvl="2" indent="0">
              <a:spcBef>
                <a:spcPts val="0"/>
              </a:spcBef>
              <a:spcAft>
                <a:spcPts val="0"/>
              </a:spcAft>
              <a:buNone/>
            </a:pPr>
            <a:r>
              <a:rPr lang="en-US" sz="1400" b="1" dirty="0">
                <a:latin typeface="Calibri" panose="020F0502020204030204" pitchFamily="34" charset="0"/>
              </a:rPr>
              <a:t>Note</a:t>
            </a:r>
            <a:r>
              <a:rPr lang="en-US" sz="1400" dirty="0">
                <a:latin typeface="Calibri" panose="020F0502020204030204" pitchFamily="34" charset="0"/>
              </a:rPr>
              <a:t>: This categorization is based on SA2 Chair assessment of the discussion at SA2#146E</a:t>
            </a:r>
          </a:p>
        </p:txBody>
      </p:sp>
    </p:spTree>
    <p:extLst>
      <p:ext uri="{BB962C8B-B14F-4D97-AF65-F5344CB8AC3E}">
        <p14:creationId xmlns:p14="http://schemas.microsoft.com/office/powerpoint/2010/main" val="3122185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Rel-18 SIDs requiring further work (1/3) </a:t>
            </a:r>
          </a:p>
        </p:txBody>
      </p:sp>
      <p:graphicFrame>
        <p:nvGraphicFramePr>
          <p:cNvPr id="3" name="Table 2">
            <a:extLst>
              <a:ext uri="{FF2B5EF4-FFF2-40B4-BE49-F238E27FC236}">
                <a16:creationId xmlns:a16="http://schemas.microsoft.com/office/drawing/2014/main" id="{F52194D2-DE83-4311-A96F-D836E0A7F511}"/>
              </a:ext>
            </a:extLst>
          </p:cNvPr>
          <p:cNvGraphicFramePr>
            <a:graphicFrameLocks noGrp="1"/>
          </p:cNvGraphicFramePr>
          <p:nvPr>
            <p:extLst>
              <p:ext uri="{D42A27DB-BD31-4B8C-83A1-F6EECF244321}">
                <p14:modId xmlns:p14="http://schemas.microsoft.com/office/powerpoint/2010/main" val="807513302"/>
              </p:ext>
            </p:extLst>
          </p:nvPr>
        </p:nvGraphicFramePr>
        <p:xfrm>
          <a:off x="466121" y="1334646"/>
          <a:ext cx="7993296" cy="4827180"/>
        </p:xfrm>
        <a:graphic>
          <a:graphicData uri="http://schemas.openxmlformats.org/drawingml/2006/table">
            <a:tbl>
              <a:tblPr firstRow="1" firstCol="1" bandRow="1">
                <a:tableStyleId>{5C22544A-7EE6-4342-B048-85BDC9FD1C3A}</a:tableStyleId>
              </a:tblPr>
              <a:tblGrid>
                <a:gridCol w="836546">
                  <a:extLst>
                    <a:ext uri="{9D8B030D-6E8A-4147-A177-3AD203B41FA5}">
                      <a16:colId xmlns:a16="http://schemas.microsoft.com/office/drawing/2014/main" val="3551858413"/>
                    </a:ext>
                  </a:extLst>
                </a:gridCol>
                <a:gridCol w="2325105">
                  <a:extLst>
                    <a:ext uri="{9D8B030D-6E8A-4147-A177-3AD203B41FA5}">
                      <a16:colId xmlns:a16="http://schemas.microsoft.com/office/drawing/2014/main" val="2970467561"/>
                    </a:ext>
                  </a:extLst>
                </a:gridCol>
                <a:gridCol w="2239870">
                  <a:extLst>
                    <a:ext uri="{9D8B030D-6E8A-4147-A177-3AD203B41FA5}">
                      <a16:colId xmlns:a16="http://schemas.microsoft.com/office/drawing/2014/main" val="1538782319"/>
                    </a:ext>
                  </a:extLst>
                </a:gridCol>
                <a:gridCol w="2591775">
                  <a:extLst>
                    <a:ext uri="{9D8B030D-6E8A-4147-A177-3AD203B41FA5}">
                      <a16:colId xmlns:a16="http://schemas.microsoft.com/office/drawing/2014/main" val="3383988631"/>
                    </a:ext>
                  </a:extLst>
                </a:gridCol>
              </a:tblGrid>
              <a:tr h="70728">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3464199999"/>
                  </a:ext>
                </a:extLst>
              </a:tr>
              <a:tr h="70728">
                <a:tc>
                  <a:txBody>
                    <a:bodyPr/>
                    <a:lstStyle/>
                    <a:p>
                      <a:pPr marL="0" marR="0">
                        <a:spcBef>
                          <a:spcPts val="0"/>
                        </a:spcBef>
                        <a:spcAft>
                          <a:spcPts val="0"/>
                        </a:spcAft>
                      </a:pPr>
                      <a:r>
                        <a:rPr lang="en-GB" sz="1050" u="sng">
                          <a:effectLst/>
                          <a:hlinkClick r:id="rId2"/>
                        </a:rPr>
                        <a:t>S2-2106795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Study on the support for 5WWC, Phase 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Nokia, Nokia Shanghai Bell</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S2-2105345r11.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664365259"/>
                  </a:ext>
                </a:extLst>
              </a:tr>
              <a:tr h="87745">
                <a:tc>
                  <a:txBody>
                    <a:bodyPr/>
                    <a:lstStyle/>
                    <a:p>
                      <a:pPr marL="0" marR="0">
                        <a:spcBef>
                          <a:spcPts val="0"/>
                        </a:spcBef>
                        <a:spcAft>
                          <a:spcPts val="0"/>
                        </a:spcAft>
                      </a:pPr>
                      <a:r>
                        <a:rPr lang="en-GB" sz="1050" u="sng">
                          <a:effectLst/>
                          <a:hlinkClick r:id="rId3"/>
                        </a:rPr>
                        <a:t>S2-2106796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WID on MPS when access to EPC/5GC is WLAN .</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Peraton Labs, CISA ECD, Verizon UK Ltd, AT&amp;T, T-Mobile USA</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S2-2105395r02.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264277457"/>
                  </a:ext>
                </a:extLst>
              </a:tr>
              <a:tr h="87745">
                <a:tc>
                  <a:txBody>
                    <a:bodyPr/>
                    <a:lstStyle/>
                    <a:p>
                      <a:pPr marL="0" marR="0">
                        <a:spcBef>
                          <a:spcPts val="0"/>
                        </a:spcBef>
                        <a:spcAft>
                          <a:spcPts val="0"/>
                        </a:spcAft>
                      </a:pPr>
                      <a:r>
                        <a:rPr lang="en-GB" sz="1050" u="sng">
                          <a:effectLst/>
                          <a:hlinkClick r:id="rId4"/>
                        </a:rPr>
                        <a:t>S2-2106797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5G System Support for AI/ML-based Services.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OPPO, Samsung</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S2-2105450r05, merging S2-2106126.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807384555"/>
                  </a:ext>
                </a:extLst>
              </a:tr>
              <a:tr h="189848">
                <a:tc>
                  <a:txBody>
                    <a:bodyPr/>
                    <a:lstStyle/>
                    <a:p>
                      <a:pPr marL="0" marR="0">
                        <a:spcBef>
                          <a:spcPts val="0"/>
                        </a:spcBef>
                        <a:spcAft>
                          <a:spcPts val="0"/>
                        </a:spcAft>
                      </a:pPr>
                      <a:r>
                        <a:rPr lang="en-GB" sz="1050" u="sng">
                          <a:effectLst/>
                          <a:hlinkClick r:id="rId5"/>
                        </a:rPr>
                        <a:t>S2-2106798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SID: Study on 5G Timing Resiliency and TSC enhancements.</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Nokia, Nokia Shanghai Bell, Verizon, AT&amp;T, Siemens, Sennheiser, Huawei, HiSilicon, Matrixx, ZTE, China Unicom, Vivo, NTT Docomo, ETRI, 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S2-2105569r08.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1721365414"/>
                  </a:ext>
                </a:extLst>
              </a:tr>
              <a:tr h="70728">
                <a:tc>
                  <a:txBody>
                    <a:bodyPr/>
                    <a:lstStyle/>
                    <a:p>
                      <a:pPr marL="0" marR="0">
                        <a:spcBef>
                          <a:spcPts val="0"/>
                        </a:spcBef>
                        <a:spcAft>
                          <a:spcPts val="0"/>
                        </a:spcAft>
                      </a:pPr>
                      <a:r>
                        <a:rPr lang="en-GB" sz="1050" u="sng">
                          <a:effectLst/>
                          <a:hlinkClick r:id="rId6"/>
                        </a:rPr>
                        <a:t>S2-2106799</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enhancement of 5G AM Policy.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Telecom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S2-2105587r04.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736574239"/>
                  </a:ext>
                </a:extLst>
              </a:tr>
              <a:tr h="87745">
                <a:tc>
                  <a:txBody>
                    <a:bodyPr/>
                    <a:lstStyle/>
                    <a:p>
                      <a:pPr marL="0" marR="0">
                        <a:spcBef>
                          <a:spcPts val="0"/>
                        </a:spcBef>
                        <a:spcAft>
                          <a:spcPts val="0"/>
                        </a:spcAft>
                      </a:pPr>
                      <a:r>
                        <a:rPr lang="en-GB" sz="1050" u="sng">
                          <a:effectLst/>
                          <a:hlinkClick r:id="rId7"/>
                        </a:rPr>
                        <a:t>S2-2106800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Access Traffic Steering, Switching and Splitting support in the 5G system architecture; Phase 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Lenovo, Motorola Mobility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S2-2105606r03, merging S2-2106497.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515125682"/>
                  </a:ext>
                </a:extLst>
              </a:tr>
              <a:tr h="308969">
                <a:tc>
                  <a:txBody>
                    <a:bodyPr/>
                    <a:lstStyle/>
                    <a:p>
                      <a:pPr marL="0" marR="0">
                        <a:spcBef>
                          <a:spcPts val="0"/>
                        </a:spcBef>
                        <a:spcAft>
                          <a:spcPts val="0"/>
                        </a:spcAft>
                      </a:pPr>
                      <a:r>
                        <a:rPr lang="en-GB" sz="1050" u="sng">
                          <a:effectLst/>
                          <a:hlinkClick r:id="rId8"/>
                        </a:rPr>
                        <a:t>S2-2106801</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SID: New SID on Network Slicing Phase 3.</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ZTE, LG Electronics, Nokia, Nokia Shanghai Bell, Samsung, Alibaba, AT&amp;T, CATT ,China Telecom, China Unicom, Convida Wireless LLC, Intel, InterDigital, Lenovo, Matrixx, Motorola Mobility NEC, NTT Docomo, OPPO, Sanechips, T-Mobile USA, Spreadtrum, Tencent,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S2-2105752r07.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832993318"/>
                  </a:ext>
                </a:extLst>
              </a:tr>
              <a:tr h="155814">
                <a:tc>
                  <a:txBody>
                    <a:bodyPr/>
                    <a:lstStyle/>
                    <a:p>
                      <a:pPr marL="0" marR="0">
                        <a:spcBef>
                          <a:spcPts val="0"/>
                        </a:spcBef>
                        <a:spcAft>
                          <a:spcPts val="0"/>
                        </a:spcAft>
                      </a:pPr>
                      <a:r>
                        <a:rPr lang="en-GB" sz="1050" u="sng">
                          <a:effectLst/>
                          <a:hlinkClick r:id="rId9"/>
                        </a:rPr>
                        <a:t>S2-2106802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SID: Study on enhanced support of Non-Public Networks phase 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Ericsson, Futurewei, Convida Wireless, Charter, China Unicom, ETRI; Cisco, China Mobile, Lenovo, Motorola Mobility, Qualcomm, ZTE, Philips, Intel</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S2-2105825r05.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801517025"/>
                  </a:ext>
                </a:extLst>
              </a:tr>
              <a:tr h="70728">
                <a:tc>
                  <a:txBody>
                    <a:bodyPr/>
                    <a:lstStyle/>
                    <a:p>
                      <a:pPr marL="0" marR="0">
                        <a:spcBef>
                          <a:spcPts val="0"/>
                        </a:spcBef>
                        <a:spcAft>
                          <a:spcPts val="0"/>
                        </a:spcAft>
                      </a:pPr>
                      <a:r>
                        <a:rPr lang="en-GB" sz="1050" u="sng">
                          <a:effectLst/>
                          <a:hlinkClick r:id="rId10"/>
                        </a:rPr>
                        <a:t>S2-2106803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Study of Further Architecture Enhancement for UAV and UAM.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Qualcomm Incorporated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S2-2105860r02.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879634531"/>
                  </a:ext>
                </a:extLst>
              </a:tr>
            </a:tbl>
          </a:graphicData>
        </a:graphic>
      </p:graphicFrame>
    </p:spTree>
    <p:extLst>
      <p:ext uri="{BB962C8B-B14F-4D97-AF65-F5344CB8AC3E}">
        <p14:creationId xmlns:p14="http://schemas.microsoft.com/office/powerpoint/2010/main" val="3149501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Rel-18 SIDs requiring further work (2/3) </a:t>
            </a:r>
          </a:p>
        </p:txBody>
      </p:sp>
      <p:graphicFrame>
        <p:nvGraphicFramePr>
          <p:cNvPr id="3" name="Table 2">
            <a:extLst>
              <a:ext uri="{FF2B5EF4-FFF2-40B4-BE49-F238E27FC236}">
                <a16:creationId xmlns:a16="http://schemas.microsoft.com/office/drawing/2014/main" id="{F52194D2-DE83-4311-A96F-D836E0A7F511}"/>
              </a:ext>
            </a:extLst>
          </p:cNvPr>
          <p:cNvGraphicFramePr>
            <a:graphicFrameLocks noGrp="1"/>
          </p:cNvGraphicFramePr>
          <p:nvPr>
            <p:extLst>
              <p:ext uri="{D42A27DB-BD31-4B8C-83A1-F6EECF244321}">
                <p14:modId xmlns:p14="http://schemas.microsoft.com/office/powerpoint/2010/main" val="4149413977"/>
              </p:ext>
            </p:extLst>
          </p:nvPr>
        </p:nvGraphicFramePr>
        <p:xfrm>
          <a:off x="550342" y="1358709"/>
          <a:ext cx="7993296" cy="4827180"/>
        </p:xfrm>
        <a:graphic>
          <a:graphicData uri="http://schemas.openxmlformats.org/drawingml/2006/table">
            <a:tbl>
              <a:tblPr firstRow="1" firstCol="1" bandRow="1">
                <a:tableStyleId>{5C22544A-7EE6-4342-B048-85BDC9FD1C3A}</a:tableStyleId>
              </a:tblPr>
              <a:tblGrid>
                <a:gridCol w="836546">
                  <a:extLst>
                    <a:ext uri="{9D8B030D-6E8A-4147-A177-3AD203B41FA5}">
                      <a16:colId xmlns:a16="http://schemas.microsoft.com/office/drawing/2014/main" val="3551858413"/>
                    </a:ext>
                  </a:extLst>
                </a:gridCol>
                <a:gridCol w="2325105">
                  <a:extLst>
                    <a:ext uri="{9D8B030D-6E8A-4147-A177-3AD203B41FA5}">
                      <a16:colId xmlns:a16="http://schemas.microsoft.com/office/drawing/2014/main" val="2970467561"/>
                    </a:ext>
                  </a:extLst>
                </a:gridCol>
                <a:gridCol w="2239870">
                  <a:extLst>
                    <a:ext uri="{9D8B030D-6E8A-4147-A177-3AD203B41FA5}">
                      <a16:colId xmlns:a16="http://schemas.microsoft.com/office/drawing/2014/main" val="1538782319"/>
                    </a:ext>
                  </a:extLst>
                </a:gridCol>
                <a:gridCol w="2591775">
                  <a:extLst>
                    <a:ext uri="{9D8B030D-6E8A-4147-A177-3AD203B41FA5}">
                      <a16:colId xmlns:a16="http://schemas.microsoft.com/office/drawing/2014/main" val="3383988631"/>
                    </a:ext>
                  </a:extLst>
                </a:gridCol>
              </a:tblGrid>
              <a:tr h="70728">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3464199999"/>
                  </a:ext>
                </a:extLst>
              </a:tr>
              <a:tr h="291952">
                <a:tc>
                  <a:txBody>
                    <a:bodyPr/>
                    <a:lstStyle/>
                    <a:p>
                      <a:pPr marL="0" marR="0">
                        <a:spcBef>
                          <a:spcPts val="0"/>
                        </a:spcBef>
                        <a:spcAft>
                          <a:spcPts val="0"/>
                        </a:spcAft>
                      </a:pPr>
                      <a:r>
                        <a:rPr lang="en-GB" sz="1050" u="sng">
                          <a:effectLst/>
                          <a:hlinkClick r:id="rId2"/>
                        </a:rPr>
                        <a:t>S2-2106804</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enhancement of 5G UE Policy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Intel, Qualcomm Incorporated, OPPO, ZTE, NTT Docomo, vivo, Telecom Italia, China Unicom, Huawei, HiSilicon, Vodafone, CATT, MediaTek, KPN, China Telecom, CMCC, KDDI, Xiaomi, Apple, Verizon UK Ltd, Samsung, Lenovo, Motorola Mobility, LG Electronics, Rakute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S2-2105955r08.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132958016"/>
                  </a:ext>
                </a:extLst>
              </a:tr>
              <a:tr h="70728">
                <a:tc>
                  <a:txBody>
                    <a:bodyPr/>
                    <a:lstStyle/>
                    <a:p>
                      <a:pPr marL="0" marR="0">
                        <a:spcBef>
                          <a:spcPts val="0"/>
                        </a:spcBef>
                        <a:spcAft>
                          <a:spcPts val="0"/>
                        </a:spcAft>
                      </a:pPr>
                      <a:r>
                        <a:rPr lang="en-GB" sz="1050" u="sng">
                          <a:effectLst/>
                          <a:hlinkClick r:id="rId3"/>
                        </a:rPr>
                        <a:t>S2-2106805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Architectural enhancements for 5G multicast-broadcast services Phase 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Huawei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S2-2106086r05.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013297197"/>
                  </a:ext>
                </a:extLst>
              </a:tr>
              <a:tr h="87745">
                <a:tc>
                  <a:txBody>
                    <a:bodyPr/>
                    <a:lstStyle/>
                    <a:p>
                      <a:pPr marL="0" marR="0">
                        <a:spcBef>
                          <a:spcPts val="0"/>
                        </a:spcBef>
                        <a:spcAft>
                          <a:spcPts val="0"/>
                        </a:spcAft>
                      </a:pPr>
                      <a:r>
                        <a:rPr lang="en-GB" sz="1050" u="sng">
                          <a:effectLst/>
                          <a:hlinkClick r:id="rId4"/>
                        </a:rPr>
                        <a:t>S2-2106806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Study on Proximity based Services in 5GS - Phase 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CATT</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S2-2106099r10, merging S2-2105448.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598736068"/>
                  </a:ext>
                </a:extLst>
              </a:tr>
              <a:tr h="70728">
                <a:tc>
                  <a:txBody>
                    <a:bodyPr/>
                    <a:lstStyle/>
                    <a:p>
                      <a:pPr marL="0" marR="0">
                        <a:spcBef>
                          <a:spcPts val="0"/>
                        </a:spcBef>
                        <a:spcAft>
                          <a:spcPts val="0"/>
                        </a:spcAft>
                      </a:pPr>
                      <a:r>
                        <a:rPr lang="en-GB" sz="1050" u="sng">
                          <a:effectLst/>
                          <a:hlinkClick r:id="rId5"/>
                        </a:rPr>
                        <a:t>S2-2106807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Study on enhancement of support for Indirect Communications between Vertical Network and Public Network.</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Telecom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S2-2106130r04.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279583446"/>
                  </a:ext>
                </a:extLst>
              </a:tr>
              <a:tr h="70728">
                <a:tc>
                  <a:txBody>
                    <a:bodyPr/>
                    <a:lstStyle/>
                    <a:p>
                      <a:pPr marL="0" marR="0">
                        <a:spcBef>
                          <a:spcPts val="0"/>
                        </a:spcBef>
                        <a:spcAft>
                          <a:spcPts val="0"/>
                        </a:spcAft>
                      </a:pPr>
                      <a:r>
                        <a:rPr lang="en-GB" sz="1050" u="sng">
                          <a:effectLst/>
                          <a:hlinkClick r:id="rId6"/>
                        </a:rPr>
                        <a:t>S2-2106808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Study on Enablers for Network Automation for 5G - phase 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Mobile, vivo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S2-2106147r06.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4205731947"/>
                  </a:ext>
                </a:extLst>
              </a:tr>
              <a:tr h="70728">
                <a:tc>
                  <a:txBody>
                    <a:bodyPr/>
                    <a:lstStyle/>
                    <a:p>
                      <a:pPr marL="0" marR="0">
                        <a:spcBef>
                          <a:spcPts val="0"/>
                        </a:spcBef>
                        <a:spcAft>
                          <a:spcPts val="0"/>
                        </a:spcAft>
                      </a:pPr>
                      <a:r>
                        <a:rPr lang="en-GB" sz="1050" u="sng">
                          <a:effectLst/>
                          <a:hlinkClick r:id="rId7"/>
                        </a:rPr>
                        <a:t>S2-2106809</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Enhancement to the 5GC LoCation Services Phase 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CATT, Huawei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S2-2106149r06.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1766830993"/>
                  </a:ext>
                </a:extLst>
              </a:tr>
              <a:tr h="87745">
                <a:tc>
                  <a:txBody>
                    <a:bodyPr/>
                    <a:lstStyle/>
                    <a:p>
                      <a:pPr marL="0" marR="0">
                        <a:spcBef>
                          <a:spcPts val="0"/>
                        </a:spcBef>
                        <a:spcAft>
                          <a:spcPts val="0"/>
                        </a:spcAft>
                      </a:pPr>
                      <a:r>
                        <a:rPr lang="en-GB" sz="1050" u="sng">
                          <a:effectLst/>
                          <a:hlinkClick r:id="rId8"/>
                        </a:rPr>
                        <a:t>S2-2106812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Enhancement of support for Edge Computing in 5G Core network - phase 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Huawei, HiSilicon, Alibaba, China Unicom, Convida Wireless, Intel, Toyota, vivo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S2-2106255r06, merging S2-2106397.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446154417"/>
                  </a:ext>
                </a:extLst>
              </a:tr>
              <a:tr h="87745">
                <a:tc>
                  <a:txBody>
                    <a:bodyPr/>
                    <a:lstStyle/>
                    <a:p>
                      <a:pPr marL="0" marR="0">
                        <a:spcBef>
                          <a:spcPts val="0"/>
                        </a:spcBef>
                        <a:spcAft>
                          <a:spcPts val="0"/>
                        </a:spcAft>
                      </a:pPr>
                      <a:r>
                        <a:rPr lang="en-GB" sz="1050" u="sng">
                          <a:effectLst/>
                          <a:hlinkClick r:id="rId9"/>
                        </a:rPr>
                        <a:t>S2-2106810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architecture enhancement for tactile and media services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Mobile, Huawei, Hisilicon, 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S2-2106284r12, merging S2-2106196.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1358186491"/>
                  </a:ext>
                </a:extLst>
              </a:tr>
              <a:tr h="104762">
                <a:tc>
                  <a:txBody>
                    <a:bodyPr/>
                    <a:lstStyle/>
                    <a:p>
                      <a:pPr marL="0" marR="0">
                        <a:spcBef>
                          <a:spcPts val="0"/>
                        </a:spcBef>
                        <a:spcAft>
                          <a:spcPts val="0"/>
                        </a:spcAft>
                      </a:pPr>
                      <a:r>
                        <a:rPr lang="en-GB" sz="1050" u="sng">
                          <a:effectLst/>
                          <a:hlinkClick r:id="rId10"/>
                        </a:rPr>
                        <a:t>S2-2106811</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UPF enhancement for control and SBA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Mobile, AT&amp;T, Vodafone, CATT, Tencent, Deutsche Telekom, SK Telecom, Sandvine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S2-2106286r05.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730028705"/>
                  </a:ext>
                </a:extLst>
              </a:tr>
            </a:tbl>
          </a:graphicData>
        </a:graphic>
      </p:graphicFrame>
    </p:spTree>
    <p:extLst>
      <p:ext uri="{BB962C8B-B14F-4D97-AF65-F5344CB8AC3E}">
        <p14:creationId xmlns:p14="http://schemas.microsoft.com/office/powerpoint/2010/main" val="1578741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Rel-18 SIDs requiring further work (3/3) </a:t>
            </a:r>
          </a:p>
        </p:txBody>
      </p:sp>
      <p:graphicFrame>
        <p:nvGraphicFramePr>
          <p:cNvPr id="3" name="Table 2">
            <a:extLst>
              <a:ext uri="{FF2B5EF4-FFF2-40B4-BE49-F238E27FC236}">
                <a16:creationId xmlns:a16="http://schemas.microsoft.com/office/drawing/2014/main" id="{F52194D2-DE83-4311-A96F-D836E0A7F511}"/>
              </a:ext>
            </a:extLst>
          </p:cNvPr>
          <p:cNvGraphicFramePr>
            <a:graphicFrameLocks noGrp="1"/>
          </p:cNvGraphicFramePr>
          <p:nvPr>
            <p:extLst>
              <p:ext uri="{D42A27DB-BD31-4B8C-83A1-F6EECF244321}">
                <p14:modId xmlns:p14="http://schemas.microsoft.com/office/powerpoint/2010/main" val="1445828616"/>
              </p:ext>
            </p:extLst>
          </p:nvPr>
        </p:nvGraphicFramePr>
        <p:xfrm>
          <a:off x="514247" y="1671529"/>
          <a:ext cx="7993296" cy="2413590"/>
        </p:xfrm>
        <a:graphic>
          <a:graphicData uri="http://schemas.openxmlformats.org/drawingml/2006/table">
            <a:tbl>
              <a:tblPr firstRow="1" firstCol="1" bandRow="1">
                <a:tableStyleId>{5C22544A-7EE6-4342-B048-85BDC9FD1C3A}</a:tableStyleId>
              </a:tblPr>
              <a:tblGrid>
                <a:gridCol w="836546">
                  <a:extLst>
                    <a:ext uri="{9D8B030D-6E8A-4147-A177-3AD203B41FA5}">
                      <a16:colId xmlns:a16="http://schemas.microsoft.com/office/drawing/2014/main" val="3551858413"/>
                    </a:ext>
                  </a:extLst>
                </a:gridCol>
                <a:gridCol w="2325105">
                  <a:extLst>
                    <a:ext uri="{9D8B030D-6E8A-4147-A177-3AD203B41FA5}">
                      <a16:colId xmlns:a16="http://schemas.microsoft.com/office/drawing/2014/main" val="2970467561"/>
                    </a:ext>
                  </a:extLst>
                </a:gridCol>
                <a:gridCol w="2239870">
                  <a:extLst>
                    <a:ext uri="{9D8B030D-6E8A-4147-A177-3AD203B41FA5}">
                      <a16:colId xmlns:a16="http://schemas.microsoft.com/office/drawing/2014/main" val="1538782319"/>
                    </a:ext>
                  </a:extLst>
                </a:gridCol>
                <a:gridCol w="2591775">
                  <a:extLst>
                    <a:ext uri="{9D8B030D-6E8A-4147-A177-3AD203B41FA5}">
                      <a16:colId xmlns:a16="http://schemas.microsoft.com/office/drawing/2014/main" val="3383988631"/>
                    </a:ext>
                  </a:extLst>
                </a:gridCol>
              </a:tblGrid>
              <a:tr h="70728">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3464199999"/>
                  </a:ext>
                </a:extLst>
              </a:tr>
              <a:tr h="172831">
                <a:tc>
                  <a:txBody>
                    <a:bodyPr/>
                    <a:lstStyle/>
                    <a:p>
                      <a:pPr marL="0" marR="0">
                        <a:spcBef>
                          <a:spcPts val="0"/>
                        </a:spcBef>
                        <a:spcAft>
                          <a:spcPts val="0"/>
                        </a:spcAft>
                      </a:pPr>
                      <a:r>
                        <a:rPr lang="en-GB" sz="1050" u="sng" dirty="0">
                          <a:effectLst/>
                          <a:hlinkClick r:id="rId2"/>
                        </a:rPr>
                        <a:t>S2-2106813</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SID on Personal IoT and Residential Networks architecture.</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Vivo Mobile Communications Ltd, CATT, China Telecom, </a:t>
                      </a:r>
                      <a:r>
                        <a:rPr lang="en-GB" sz="1050" dirty="0" err="1">
                          <a:effectLst/>
                        </a:rPr>
                        <a:t>Convida</a:t>
                      </a:r>
                      <a:r>
                        <a:rPr lang="en-GB" sz="1050" dirty="0">
                          <a:effectLst/>
                        </a:rPr>
                        <a:t> Wireless, </a:t>
                      </a:r>
                      <a:r>
                        <a:rPr lang="en-GB" sz="1050" dirty="0" err="1">
                          <a:effectLst/>
                        </a:rPr>
                        <a:t>InterDigital</a:t>
                      </a:r>
                      <a:r>
                        <a:rPr lang="en-GB" sz="1050" dirty="0">
                          <a:effectLst/>
                        </a:rPr>
                        <a:t>, KPN, OPPO, </a:t>
                      </a:r>
                      <a:r>
                        <a:rPr lang="en-GB" sz="1050" dirty="0" err="1">
                          <a:effectLst/>
                        </a:rPr>
                        <a:t>Spreadtrum</a:t>
                      </a:r>
                      <a:r>
                        <a:rPr lang="en-GB" sz="1050" dirty="0">
                          <a:effectLst/>
                        </a:rPr>
                        <a:t> Communications, T-Mobile USA</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S2-2106440r04.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725164877"/>
                  </a:ext>
                </a:extLst>
              </a:tr>
              <a:tr h="70728">
                <a:tc>
                  <a:txBody>
                    <a:bodyPr/>
                    <a:lstStyle/>
                    <a:p>
                      <a:pPr marL="0" marR="0">
                        <a:spcBef>
                          <a:spcPts val="0"/>
                        </a:spcBef>
                        <a:spcAft>
                          <a:spcPts val="0"/>
                        </a:spcAft>
                      </a:pPr>
                      <a:r>
                        <a:rPr lang="en-GB" sz="1050" u="sng">
                          <a:effectLst/>
                          <a:hlinkClick r:id="rId3"/>
                        </a:rPr>
                        <a:t>S2-2106814</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Study of Architecture Enhancement for Vehicle Mounted Relays.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Qualcomm Incorporated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S2-2106468r04.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625711828"/>
                  </a:ext>
                </a:extLst>
              </a:tr>
              <a:tr h="172831">
                <a:tc>
                  <a:txBody>
                    <a:bodyPr/>
                    <a:lstStyle/>
                    <a:p>
                      <a:pPr marL="0" marR="0">
                        <a:spcBef>
                          <a:spcPts val="0"/>
                        </a:spcBef>
                        <a:spcAft>
                          <a:spcPts val="0"/>
                        </a:spcAft>
                      </a:pPr>
                      <a:r>
                        <a:rPr lang="en-GB" sz="1050" u="sng">
                          <a:effectLst/>
                          <a:hlinkClick r:id="rId4"/>
                        </a:rPr>
                        <a:t>S2-2106815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System Enabler for Service Function Chaining.</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Intel, Telecom Italia, Spreadtrum, Sandvine, Convida Wireless, KPN, InterDigital, Microsoft, Matrixx, KDDI, AT&amp;T, Deutsche Telekom, Cisco, Charter Communications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S2-2106498r07.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677720912"/>
                  </a:ext>
                </a:extLst>
              </a:tr>
              <a:tr h="70728">
                <a:tc>
                  <a:txBody>
                    <a:bodyPr/>
                    <a:lstStyle/>
                    <a:p>
                      <a:pPr marL="0" marR="0">
                        <a:spcBef>
                          <a:spcPts val="0"/>
                        </a:spcBef>
                        <a:spcAft>
                          <a:spcPts val="0"/>
                        </a:spcAft>
                      </a:pPr>
                      <a:r>
                        <a:rPr lang="en-GB" sz="1050" u="sng" dirty="0">
                          <a:effectLst/>
                          <a:hlinkClick r:id="rId5"/>
                        </a:rPr>
                        <a:t>S2-2106816</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system architecture for next generation real time communication services.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Mobile, China Unicom, Huawei, Hisilicon, ZTE, CATT, Vivo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S2-2106222r04.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010928781"/>
                  </a:ext>
                </a:extLst>
              </a:tr>
            </a:tbl>
          </a:graphicData>
        </a:graphic>
      </p:graphicFrame>
    </p:spTree>
    <p:extLst>
      <p:ext uri="{BB962C8B-B14F-4D97-AF65-F5344CB8AC3E}">
        <p14:creationId xmlns:p14="http://schemas.microsoft.com/office/powerpoint/2010/main" val="366606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88950" y="228600"/>
            <a:ext cx="6827838" cy="1143000"/>
          </a:xfrm>
        </p:spPr>
        <p:txBody>
          <a:bodyPr wrap="square" anchor="ctr">
            <a:normAutofit/>
          </a:bodyPr>
          <a:lstStyle/>
          <a:p>
            <a:pPr eaLnBrk="1" hangingPunct="1"/>
            <a:r>
              <a:rPr lang="de-DE" altLang="de-DE" b="1" dirty="0"/>
              <a:t>Rel-18 SIDs with major concerns </a:t>
            </a:r>
          </a:p>
        </p:txBody>
      </p:sp>
      <p:graphicFrame>
        <p:nvGraphicFramePr>
          <p:cNvPr id="2" name="Table 1">
            <a:extLst>
              <a:ext uri="{FF2B5EF4-FFF2-40B4-BE49-F238E27FC236}">
                <a16:creationId xmlns:a16="http://schemas.microsoft.com/office/drawing/2014/main" id="{E46678C4-5662-4A75-85B6-8D0872A44965}"/>
              </a:ext>
            </a:extLst>
          </p:cNvPr>
          <p:cNvGraphicFramePr>
            <a:graphicFrameLocks noGrp="1"/>
          </p:cNvGraphicFramePr>
          <p:nvPr>
            <p:extLst>
              <p:ext uri="{D42A27DB-BD31-4B8C-83A1-F6EECF244321}">
                <p14:modId xmlns:p14="http://schemas.microsoft.com/office/powerpoint/2010/main" val="1488865025"/>
              </p:ext>
            </p:extLst>
          </p:nvPr>
        </p:nvGraphicFramePr>
        <p:xfrm>
          <a:off x="247651" y="1420489"/>
          <a:ext cx="8534399" cy="4869096"/>
        </p:xfrm>
        <a:graphic>
          <a:graphicData uri="http://schemas.openxmlformats.org/drawingml/2006/table">
            <a:tbl>
              <a:tblPr firstRow="1" firstCol="1" bandRow="1">
                <a:tableStyleId>{5C22544A-7EE6-4342-B048-85BDC9FD1C3A}</a:tableStyleId>
              </a:tblPr>
              <a:tblGrid>
                <a:gridCol w="881935">
                  <a:extLst>
                    <a:ext uri="{9D8B030D-6E8A-4147-A177-3AD203B41FA5}">
                      <a16:colId xmlns:a16="http://schemas.microsoft.com/office/drawing/2014/main" val="158147169"/>
                    </a:ext>
                  </a:extLst>
                </a:gridCol>
                <a:gridCol w="3319087">
                  <a:extLst>
                    <a:ext uri="{9D8B030D-6E8A-4147-A177-3AD203B41FA5}">
                      <a16:colId xmlns:a16="http://schemas.microsoft.com/office/drawing/2014/main" val="394882629"/>
                    </a:ext>
                  </a:extLst>
                </a:gridCol>
                <a:gridCol w="3572889">
                  <a:extLst>
                    <a:ext uri="{9D8B030D-6E8A-4147-A177-3AD203B41FA5}">
                      <a16:colId xmlns:a16="http://schemas.microsoft.com/office/drawing/2014/main" val="2985600376"/>
                    </a:ext>
                  </a:extLst>
                </a:gridCol>
                <a:gridCol w="760488">
                  <a:extLst>
                    <a:ext uri="{9D8B030D-6E8A-4147-A177-3AD203B41FA5}">
                      <a16:colId xmlns:a16="http://schemas.microsoft.com/office/drawing/2014/main" val="2219002032"/>
                    </a:ext>
                  </a:extLst>
                </a:gridCol>
              </a:tblGrid>
              <a:tr h="172614">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2667586459"/>
                  </a:ext>
                </a:extLst>
              </a:tr>
              <a:tr h="172614">
                <a:tc>
                  <a:txBody>
                    <a:bodyPr/>
                    <a:lstStyle/>
                    <a:p>
                      <a:pPr marL="0" marR="0">
                        <a:spcBef>
                          <a:spcPts val="0"/>
                        </a:spcBef>
                        <a:spcAft>
                          <a:spcPts val="0"/>
                        </a:spcAft>
                      </a:pPr>
                      <a:r>
                        <a:rPr lang="en-GB" sz="1050" u="sng">
                          <a:effectLst/>
                          <a:hlinkClick r:id="rId2"/>
                        </a:rPr>
                        <a:t>S2-2105435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New WID on Use of L4S in 5GS (5G_L4S) .</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Ericsson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826550186"/>
                  </a:ext>
                </a:extLst>
              </a:tr>
              <a:tr h="303756">
                <a:tc>
                  <a:txBody>
                    <a:bodyPr/>
                    <a:lstStyle/>
                    <a:p>
                      <a:pPr marL="0" marR="0">
                        <a:spcBef>
                          <a:spcPts val="0"/>
                        </a:spcBef>
                        <a:spcAft>
                          <a:spcPts val="0"/>
                        </a:spcAft>
                      </a:pPr>
                      <a:r>
                        <a:rPr lang="en-GB" sz="1050" u="sng">
                          <a:effectLst/>
                          <a:hlinkClick r:id="rId3"/>
                        </a:rPr>
                        <a:t>S2-2105493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Study on Service-based N2.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Intel, Cisco, Verizon UK Ltd, Qualcomm Incorporated, AT&amp;T, Deutsche Telekom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3991759051"/>
                  </a:ext>
                </a:extLst>
              </a:tr>
              <a:tr h="303756">
                <a:tc>
                  <a:txBody>
                    <a:bodyPr/>
                    <a:lstStyle/>
                    <a:p>
                      <a:pPr marL="0" marR="0">
                        <a:spcBef>
                          <a:spcPts val="0"/>
                        </a:spcBef>
                        <a:spcAft>
                          <a:spcPts val="0"/>
                        </a:spcAft>
                      </a:pPr>
                      <a:r>
                        <a:rPr lang="en-GB" sz="1050" u="sng">
                          <a:effectLst/>
                          <a:hlinkClick r:id="rId4"/>
                        </a:rPr>
                        <a:t>S2-2105500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WID: Extensions to the TSC Framework to support DetNet (DetNet)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Ericsson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518357940"/>
                  </a:ext>
                </a:extLst>
              </a:tr>
              <a:tr h="303756">
                <a:tc>
                  <a:txBody>
                    <a:bodyPr/>
                    <a:lstStyle/>
                    <a:p>
                      <a:pPr marL="0" marR="0">
                        <a:spcBef>
                          <a:spcPts val="0"/>
                        </a:spcBef>
                        <a:spcAft>
                          <a:spcPts val="0"/>
                        </a:spcAft>
                      </a:pPr>
                      <a:r>
                        <a:rPr lang="en-GB" sz="1050" u="sng">
                          <a:effectLst/>
                          <a:hlinkClick r:id="rId5"/>
                        </a:rPr>
                        <a:t>S2-2105610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Passive Internet of Things (Passive IoT) for 5G Advanced.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China Mobile, Spreadtrum Communications, Huawei, HiSilicon, China Telecom, China Unicom, CATT, Tencent, vivo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3528115393"/>
                  </a:ext>
                </a:extLst>
              </a:tr>
              <a:tr h="172614">
                <a:tc>
                  <a:txBody>
                    <a:bodyPr/>
                    <a:lstStyle/>
                    <a:p>
                      <a:pPr marL="0" marR="0">
                        <a:spcBef>
                          <a:spcPts val="0"/>
                        </a:spcBef>
                        <a:spcAft>
                          <a:spcPts val="0"/>
                        </a:spcAft>
                      </a:pPr>
                      <a:r>
                        <a:rPr lang="en-GB" sz="1050" u="sng">
                          <a:effectLst/>
                          <a:hlinkClick r:id="rId6"/>
                        </a:rPr>
                        <a:t>S2-2105842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CIoT support in NTN.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Qualcomm Incorporated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773655936"/>
                  </a:ext>
                </a:extLst>
              </a:tr>
              <a:tr h="172614">
                <a:tc>
                  <a:txBody>
                    <a:bodyPr/>
                    <a:lstStyle/>
                    <a:p>
                      <a:pPr marL="0" marR="0">
                        <a:spcBef>
                          <a:spcPts val="0"/>
                        </a:spcBef>
                        <a:spcAft>
                          <a:spcPts val="0"/>
                        </a:spcAft>
                      </a:pPr>
                      <a:r>
                        <a:rPr lang="en-GB" sz="1050" u="sng">
                          <a:effectLst/>
                          <a:hlinkClick r:id="rId7"/>
                        </a:rPr>
                        <a:t>S2-2105855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Study about AF control on 5GC groups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Nokia, Nokia Shanghai Bell</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857871203"/>
                  </a:ext>
                </a:extLst>
              </a:tr>
              <a:tr h="172614">
                <a:tc>
                  <a:txBody>
                    <a:bodyPr/>
                    <a:lstStyle/>
                    <a:p>
                      <a:pPr marL="0" marR="0">
                        <a:spcBef>
                          <a:spcPts val="0"/>
                        </a:spcBef>
                        <a:spcAft>
                          <a:spcPts val="0"/>
                        </a:spcAft>
                      </a:pPr>
                      <a:r>
                        <a:rPr lang="en-GB" sz="1050" u="sng">
                          <a:effectLst/>
                          <a:hlinkClick r:id="rId8"/>
                        </a:rPr>
                        <a:t>S2-2105978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Mobile Computing Power Network in 5GS.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China Telecom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88162786"/>
                  </a:ext>
                </a:extLst>
              </a:tr>
              <a:tr h="303756">
                <a:tc>
                  <a:txBody>
                    <a:bodyPr/>
                    <a:lstStyle/>
                    <a:p>
                      <a:pPr marL="0" marR="0">
                        <a:spcBef>
                          <a:spcPts val="0"/>
                        </a:spcBef>
                        <a:spcAft>
                          <a:spcPts val="0"/>
                        </a:spcAft>
                      </a:pPr>
                      <a:r>
                        <a:rPr lang="en-GB" sz="1050" u="sng">
                          <a:effectLst/>
                          <a:hlinkClick r:id="rId9"/>
                        </a:rPr>
                        <a:t>S2-2105997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WID on Study of Enhanced System enablers for Multi-USIM devices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Sony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4200791825"/>
                  </a:ext>
                </a:extLst>
              </a:tr>
              <a:tr h="172614">
                <a:tc>
                  <a:txBody>
                    <a:bodyPr/>
                    <a:lstStyle/>
                    <a:p>
                      <a:pPr marL="0" marR="0">
                        <a:spcBef>
                          <a:spcPts val="0"/>
                        </a:spcBef>
                        <a:spcAft>
                          <a:spcPts val="0"/>
                        </a:spcAft>
                      </a:pPr>
                      <a:r>
                        <a:rPr lang="en-GB" sz="1050" u="sng">
                          <a:effectLst/>
                          <a:hlinkClick r:id="rId10"/>
                        </a:rPr>
                        <a:t>S2-2106009</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5GC autonomous operation.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Lenovo, Motorola Mobility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Noted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254785145"/>
                  </a:ext>
                </a:extLst>
              </a:tr>
              <a:tr h="303756">
                <a:tc>
                  <a:txBody>
                    <a:bodyPr/>
                    <a:lstStyle/>
                    <a:p>
                      <a:pPr marL="0" marR="0">
                        <a:spcBef>
                          <a:spcPts val="0"/>
                        </a:spcBef>
                        <a:spcAft>
                          <a:spcPts val="0"/>
                        </a:spcAft>
                      </a:pPr>
                      <a:r>
                        <a:rPr lang="en-GB" sz="1050" u="sng">
                          <a:effectLst/>
                          <a:hlinkClick r:id="rId11"/>
                        </a:rPr>
                        <a:t>S2-2106022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5G Architecture enhancements for Harmonized Communication and Sensing service.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Huawei, HiSilicon, vivo, CAICT, China Unicom, China Mobile, China Telecom, CATT, ZTE, OPPO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3399097014"/>
                  </a:ext>
                </a:extLst>
              </a:tr>
              <a:tr h="303756">
                <a:tc>
                  <a:txBody>
                    <a:bodyPr/>
                    <a:lstStyle/>
                    <a:p>
                      <a:pPr marL="0" marR="0">
                        <a:spcBef>
                          <a:spcPts val="0"/>
                        </a:spcBef>
                        <a:spcAft>
                          <a:spcPts val="0"/>
                        </a:spcAft>
                      </a:pPr>
                      <a:r>
                        <a:rPr lang="en-GB" sz="1050" u="sng">
                          <a:effectLst/>
                          <a:hlinkClick r:id="rId12"/>
                        </a:rPr>
                        <a:t>S2-2106068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user deployed devices in customer premises network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Apple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754426750"/>
                  </a:ext>
                </a:extLst>
              </a:tr>
              <a:tr h="172614">
                <a:tc>
                  <a:txBody>
                    <a:bodyPr/>
                    <a:lstStyle/>
                    <a:p>
                      <a:pPr marL="0" marR="0">
                        <a:spcBef>
                          <a:spcPts val="0"/>
                        </a:spcBef>
                        <a:spcAft>
                          <a:spcPts val="0"/>
                        </a:spcAft>
                      </a:pPr>
                      <a:r>
                        <a:rPr lang="en-GB" sz="1050" u="sng">
                          <a:effectLst/>
                          <a:hlinkClick r:id="rId13"/>
                        </a:rPr>
                        <a:t>S2-2106073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Support of Satellite Backhauling in 5GS.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CATT, Thales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Noted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415150160"/>
                  </a:ext>
                </a:extLst>
              </a:tr>
              <a:tr h="303756">
                <a:tc>
                  <a:txBody>
                    <a:bodyPr/>
                    <a:lstStyle/>
                    <a:p>
                      <a:pPr marL="0" marR="0">
                        <a:spcBef>
                          <a:spcPts val="0"/>
                        </a:spcBef>
                        <a:spcAft>
                          <a:spcPts val="0"/>
                        </a:spcAft>
                      </a:pPr>
                      <a:r>
                        <a:rPr lang="en-GB" sz="1050" u="sng">
                          <a:effectLst/>
                          <a:hlinkClick r:id="rId14"/>
                        </a:rPr>
                        <a:t>S2-2106296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Integration of satellite components in the 5G architecture Phase II.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THALES, 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160171601"/>
                  </a:ext>
                </a:extLst>
              </a:tr>
              <a:tr h="172614">
                <a:tc>
                  <a:txBody>
                    <a:bodyPr/>
                    <a:lstStyle/>
                    <a:p>
                      <a:pPr marL="0" marR="0">
                        <a:spcBef>
                          <a:spcPts val="0"/>
                        </a:spcBef>
                        <a:spcAft>
                          <a:spcPts val="0"/>
                        </a:spcAft>
                      </a:pPr>
                      <a:r>
                        <a:rPr lang="en-GB" sz="1050" u="sng">
                          <a:effectLst/>
                          <a:hlinkClick r:id="rId15"/>
                        </a:rPr>
                        <a:t>S2-2106322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enhancement on 5G LAN-type service.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Huawei, China Mobile, China Telecom, China Unicom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Noted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979273399"/>
                  </a:ext>
                </a:extLst>
              </a:tr>
              <a:tr h="303756">
                <a:tc>
                  <a:txBody>
                    <a:bodyPr/>
                    <a:lstStyle/>
                    <a:p>
                      <a:pPr marL="0" marR="0">
                        <a:spcBef>
                          <a:spcPts val="0"/>
                        </a:spcBef>
                        <a:spcAft>
                          <a:spcPts val="0"/>
                        </a:spcAft>
                      </a:pPr>
                      <a:r>
                        <a:rPr lang="en-GB" sz="1050" u="sng">
                          <a:effectLst/>
                          <a:hlinkClick r:id="rId16"/>
                        </a:rPr>
                        <a:t>S2-2106327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UE Aggregation for Industry with Multi-connectivity.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vivo Mobile Communications Ltd, China Telecom, China Unicom, CATT, Spreadtrum Communications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643644948"/>
                  </a:ext>
                </a:extLst>
              </a:tr>
              <a:tr h="303756">
                <a:tc>
                  <a:txBody>
                    <a:bodyPr/>
                    <a:lstStyle/>
                    <a:p>
                      <a:pPr marL="0" marR="0">
                        <a:spcBef>
                          <a:spcPts val="0"/>
                        </a:spcBef>
                        <a:spcAft>
                          <a:spcPts val="0"/>
                        </a:spcAft>
                      </a:pPr>
                      <a:r>
                        <a:rPr lang="en-GB" sz="1050" u="sng">
                          <a:effectLst/>
                          <a:hlinkClick r:id="rId17"/>
                        </a:rPr>
                        <a:t>S2-2106376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Ranging based services and relative positioning.</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067156430"/>
                  </a:ext>
                </a:extLst>
              </a:tr>
              <a:tr h="172614">
                <a:tc>
                  <a:txBody>
                    <a:bodyPr/>
                    <a:lstStyle/>
                    <a:p>
                      <a:pPr marL="0" marR="0">
                        <a:spcBef>
                          <a:spcPts val="0"/>
                        </a:spcBef>
                        <a:spcAft>
                          <a:spcPts val="0"/>
                        </a:spcAft>
                      </a:pPr>
                      <a:r>
                        <a:rPr lang="en-GB" sz="1050" u="sng">
                          <a:effectLst/>
                          <a:hlinkClick r:id="rId18"/>
                        </a:rPr>
                        <a:t>S2-2106378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Sensing based services.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157836047"/>
                  </a:ext>
                </a:extLst>
              </a:tr>
              <a:tr h="172614">
                <a:tc>
                  <a:txBody>
                    <a:bodyPr/>
                    <a:lstStyle/>
                    <a:p>
                      <a:pPr marL="0" marR="0">
                        <a:spcBef>
                          <a:spcPts val="0"/>
                        </a:spcBef>
                        <a:spcAft>
                          <a:spcPts val="0"/>
                        </a:spcAft>
                      </a:pPr>
                      <a:r>
                        <a:rPr lang="en-GB" sz="1050" u="sng">
                          <a:effectLst/>
                          <a:hlinkClick r:id="rId19"/>
                        </a:rPr>
                        <a:t>S2-2106451</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PWS over non-3GPP access.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Apple, Verizon UK Ltd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989081287"/>
                  </a:ext>
                </a:extLst>
              </a:tr>
              <a:tr h="172614">
                <a:tc>
                  <a:txBody>
                    <a:bodyPr/>
                    <a:lstStyle/>
                    <a:p>
                      <a:pPr marL="0" marR="0">
                        <a:spcBef>
                          <a:spcPts val="0"/>
                        </a:spcBef>
                        <a:spcAft>
                          <a:spcPts val="0"/>
                        </a:spcAft>
                      </a:pPr>
                      <a:r>
                        <a:rPr lang="en-GB" sz="1050" u="sng" dirty="0">
                          <a:effectLst/>
                          <a:hlinkClick r:id="rId20"/>
                        </a:rPr>
                        <a:t>S2-2106489</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Study on Seamless UE context recovery.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Samsung, NEC, CableLabs, Cisco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806106397"/>
                  </a:ext>
                </a:extLst>
              </a:tr>
            </a:tbl>
          </a:graphicData>
        </a:graphic>
      </p:graphicFrame>
    </p:spTree>
    <p:extLst>
      <p:ext uri="{BB962C8B-B14F-4D97-AF65-F5344CB8AC3E}">
        <p14:creationId xmlns:p14="http://schemas.microsoft.com/office/powerpoint/2010/main" val="4216137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88950" y="228600"/>
            <a:ext cx="6827838" cy="1143000"/>
          </a:xfrm>
        </p:spPr>
        <p:txBody>
          <a:bodyPr wrap="square" anchor="ctr">
            <a:normAutofit/>
          </a:bodyPr>
          <a:lstStyle/>
          <a:p>
            <a:pPr eaLnBrk="1" hangingPunct="1"/>
            <a:r>
              <a:rPr lang="de-DE" altLang="de-DE" b="1" dirty="0"/>
              <a:t>Rel-18 SIDs with Duplication</a:t>
            </a:r>
          </a:p>
        </p:txBody>
      </p:sp>
      <p:graphicFrame>
        <p:nvGraphicFramePr>
          <p:cNvPr id="3" name="Table 2">
            <a:extLst>
              <a:ext uri="{FF2B5EF4-FFF2-40B4-BE49-F238E27FC236}">
                <a16:creationId xmlns:a16="http://schemas.microsoft.com/office/drawing/2014/main" id="{333534F8-E6FD-421E-A315-E499F5AD918E}"/>
              </a:ext>
            </a:extLst>
          </p:cNvPr>
          <p:cNvGraphicFramePr>
            <a:graphicFrameLocks noGrp="1"/>
          </p:cNvGraphicFramePr>
          <p:nvPr>
            <p:extLst>
              <p:ext uri="{D42A27DB-BD31-4B8C-83A1-F6EECF244321}">
                <p14:modId xmlns:p14="http://schemas.microsoft.com/office/powerpoint/2010/main" val="981451381"/>
              </p:ext>
            </p:extLst>
          </p:nvPr>
        </p:nvGraphicFramePr>
        <p:xfrm>
          <a:off x="495300" y="2025491"/>
          <a:ext cx="7972426" cy="2715378"/>
        </p:xfrm>
        <a:graphic>
          <a:graphicData uri="http://schemas.openxmlformats.org/drawingml/2006/table">
            <a:tbl>
              <a:tblPr firstRow="1" firstCol="1" bandRow="1">
                <a:tableStyleId>{5C22544A-7EE6-4342-B048-85BDC9FD1C3A}</a:tableStyleId>
              </a:tblPr>
              <a:tblGrid>
                <a:gridCol w="923925">
                  <a:extLst>
                    <a:ext uri="{9D8B030D-6E8A-4147-A177-3AD203B41FA5}">
                      <a16:colId xmlns:a16="http://schemas.microsoft.com/office/drawing/2014/main" val="4163113793"/>
                    </a:ext>
                  </a:extLst>
                </a:gridCol>
                <a:gridCol w="2847975">
                  <a:extLst>
                    <a:ext uri="{9D8B030D-6E8A-4147-A177-3AD203B41FA5}">
                      <a16:colId xmlns:a16="http://schemas.microsoft.com/office/drawing/2014/main" val="2383890678"/>
                    </a:ext>
                  </a:extLst>
                </a:gridCol>
                <a:gridCol w="2582956">
                  <a:extLst>
                    <a:ext uri="{9D8B030D-6E8A-4147-A177-3AD203B41FA5}">
                      <a16:colId xmlns:a16="http://schemas.microsoft.com/office/drawing/2014/main" val="3759550531"/>
                    </a:ext>
                  </a:extLst>
                </a:gridCol>
                <a:gridCol w="1617570">
                  <a:extLst>
                    <a:ext uri="{9D8B030D-6E8A-4147-A177-3AD203B41FA5}">
                      <a16:colId xmlns:a16="http://schemas.microsoft.com/office/drawing/2014/main" val="1536930186"/>
                    </a:ext>
                  </a:extLst>
                </a:gridCol>
              </a:tblGrid>
              <a:tr h="0">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1938185467"/>
                  </a:ext>
                </a:extLst>
              </a:tr>
              <a:tr h="0">
                <a:tc>
                  <a:txBody>
                    <a:bodyPr/>
                    <a:lstStyle/>
                    <a:p>
                      <a:pPr marL="0" marR="0">
                        <a:spcBef>
                          <a:spcPts val="0"/>
                        </a:spcBef>
                        <a:spcAft>
                          <a:spcPts val="0"/>
                        </a:spcAft>
                      </a:pPr>
                      <a:r>
                        <a:rPr lang="en-GB" sz="1050" u="sng">
                          <a:effectLst/>
                          <a:hlinkClick r:id="rId2"/>
                        </a:rPr>
                        <a:t>S2-2106240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New SID for FS_5WWC_Ph2 extension.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Huawei, </a:t>
                      </a:r>
                      <a:r>
                        <a:rPr lang="en-GB" sz="1050" dirty="0" err="1">
                          <a:effectLst/>
                        </a:rPr>
                        <a:t>HiSilicon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S2-2106795</a:t>
                      </a:r>
                    </a:p>
                    <a:p>
                      <a:pPr marL="0" marR="0">
                        <a:spcBef>
                          <a:spcPts val="0"/>
                        </a:spcBef>
                        <a:spcAft>
                          <a:spcPts val="0"/>
                        </a:spcAft>
                      </a:pP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4211220262"/>
                  </a:ext>
                </a:extLst>
              </a:tr>
              <a:tr h="0">
                <a:tc>
                  <a:txBody>
                    <a:bodyPr/>
                    <a:lstStyle/>
                    <a:p>
                      <a:pPr marL="0" marR="0">
                        <a:spcBef>
                          <a:spcPts val="0"/>
                        </a:spcBef>
                        <a:spcAft>
                          <a:spcPts val="0"/>
                        </a:spcAft>
                      </a:pPr>
                      <a:r>
                        <a:rPr lang="en-GB" sz="1050" u="sng">
                          <a:effectLst/>
                          <a:hlinkClick r:id="rId3"/>
                        </a:rPr>
                        <a:t>S2-2105448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New SID on enhancement for ProSe in 5G.</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OPPO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S2-2106806</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2738930149"/>
                  </a:ext>
                </a:extLst>
              </a:tr>
              <a:tr h="0">
                <a:tc>
                  <a:txBody>
                    <a:bodyPr/>
                    <a:lstStyle/>
                    <a:p>
                      <a:pPr marL="0" marR="0">
                        <a:spcBef>
                          <a:spcPts val="0"/>
                        </a:spcBef>
                        <a:spcAft>
                          <a:spcPts val="0"/>
                        </a:spcAft>
                      </a:pPr>
                      <a:r>
                        <a:rPr lang="en-GB" sz="1050" u="sng">
                          <a:effectLst/>
                          <a:hlinkClick r:id="rId4"/>
                        </a:rPr>
                        <a:t>S2-2106497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New SID: Study on Access Traffic Steering, Switching and Splitting support in the 5G system architecture; Phase 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Deutsche Telekom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Merged into S2-2106800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833636463"/>
                  </a:ext>
                </a:extLst>
              </a:tr>
              <a:tr h="0">
                <a:tc>
                  <a:txBody>
                    <a:bodyPr/>
                    <a:lstStyle/>
                    <a:p>
                      <a:pPr marL="0" marR="0">
                        <a:spcBef>
                          <a:spcPts val="0"/>
                        </a:spcBef>
                        <a:spcAft>
                          <a:spcPts val="0"/>
                        </a:spcAft>
                      </a:pPr>
                      <a:r>
                        <a:rPr lang="en-GB" sz="1050" u="sng">
                          <a:effectLst/>
                          <a:hlinkClick r:id="rId5"/>
                        </a:rPr>
                        <a:t>S2-2105974</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New SID on 5G System Support for Group Communications for Verticals.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Samsung, LG Uplus, SK Telecom, Sennheiser, KT Corp.</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S2-2106322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1246848503"/>
                  </a:ext>
                </a:extLst>
              </a:tr>
              <a:tr h="0">
                <a:tc>
                  <a:txBody>
                    <a:bodyPr/>
                    <a:lstStyle/>
                    <a:p>
                      <a:pPr marL="0" marR="0">
                        <a:spcBef>
                          <a:spcPts val="0"/>
                        </a:spcBef>
                        <a:spcAft>
                          <a:spcPts val="0"/>
                        </a:spcAft>
                      </a:pPr>
                      <a:r>
                        <a:rPr lang="en-GB" sz="1050" u="sng">
                          <a:effectLst/>
                          <a:hlinkClick r:id="rId6"/>
                        </a:rPr>
                        <a:t>S2-2106067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New SID: Study on enhancement of 5G CAPability EXPosure for Industrial Applications.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Huawei, HiSilicon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S2-2106322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3257252482"/>
                  </a:ext>
                </a:extLst>
              </a:tr>
              <a:tr h="0">
                <a:tc>
                  <a:txBody>
                    <a:bodyPr/>
                    <a:lstStyle/>
                    <a:p>
                      <a:pPr marL="0" marR="0">
                        <a:spcBef>
                          <a:spcPts val="0"/>
                        </a:spcBef>
                        <a:spcAft>
                          <a:spcPts val="0"/>
                        </a:spcAft>
                      </a:pPr>
                      <a:r>
                        <a:rPr lang="en-GB" sz="1050" u="sng">
                          <a:effectLst/>
                          <a:hlinkClick r:id="rId7"/>
                        </a:rPr>
                        <a:t>S2-2106397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Study on enhancement to support Edge Computing in 5GC.</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Nokia, Nokia Shanghai Bell, Charter, NTT Docomo, Telecom Italia</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S2-2106812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1317096579"/>
                  </a:ext>
                </a:extLst>
              </a:tr>
              <a:tr h="0">
                <a:tc>
                  <a:txBody>
                    <a:bodyPr/>
                    <a:lstStyle/>
                    <a:p>
                      <a:pPr marL="0" marR="0">
                        <a:spcBef>
                          <a:spcPts val="0"/>
                        </a:spcBef>
                        <a:spcAft>
                          <a:spcPts val="0"/>
                        </a:spcAft>
                      </a:pPr>
                      <a:r>
                        <a:rPr lang="en-GB" sz="1050" u="sng">
                          <a:effectLst/>
                          <a:hlinkClick r:id="rId8"/>
                        </a:rPr>
                        <a:t>S2-2106126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New SID on Just-in-time communication.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TOYOTA MOTOR CORPORATION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Merged into S2-2106797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3911408092"/>
                  </a:ext>
                </a:extLst>
              </a:tr>
              <a:tr h="0">
                <a:tc>
                  <a:txBody>
                    <a:bodyPr/>
                    <a:lstStyle/>
                    <a:p>
                      <a:pPr marL="0" marR="0">
                        <a:spcBef>
                          <a:spcPts val="0"/>
                        </a:spcBef>
                        <a:spcAft>
                          <a:spcPts val="0"/>
                        </a:spcAft>
                      </a:pPr>
                      <a:r>
                        <a:rPr lang="en-GB" sz="1050" u="sng" dirty="0">
                          <a:effectLst/>
                          <a:hlinkClick r:id="rId9"/>
                        </a:rPr>
                        <a:t>S2-2106196</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New SID on Enhancements on High Data Rate and Low Latency Services.</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Tencent, Oracle, Spreadtrum, NEC</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S2-2106810</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1661969019"/>
                  </a:ext>
                </a:extLst>
              </a:tr>
            </a:tbl>
          </a:graphicData>
        </a:graphic>
      </p:graphicFrame>
    </p:spTree>
    <p:extLst>
      <p:ext uri="{BB962C8B-B14F-4D97-AF65-F5344CB8AC3E}">
        <p14:creationId xmlns:p14="http://schemas.microsoft.com/office/powerpoint/2010/main" val="1240288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SA2 Rel-18 Work Planning Considerations</a:t>
            </a:r>
          </a:p>
        </p:txBody>
      </p:sp>
      <p:sp>
        <p:nvSpPr>
          <p:cNvPr id="11267" name="Rectangle 3"/>
          <p:cNvSpPr>
            <a:spLocks noGrp="1"/>
          </p:cNvSpPr>
          <p:nvPr>
            <p:ph idx="1"/>
          </p:nvPr>
        </p:nvSpPr>
        <p:spPr>
          <a:xfrm>
            <a:off x="507611" y="1495425"/>
            <a:ext cx="8119533" cy="4597464"/>
          </a:xfrm>
        </p:spPr>
        <p:txBody>
          <a:bodyPr/>
          <a:lstStyle/>
          <a:p>
            <a:pPr eaLnBrk="1" hangingPunct="1"/>
            <a:r>
              <a:rPr lang="en-GB" altLang="ko-KR" sz="1800" dirty="0">
                <a:ea typeface="Gulim" panose="020B0600000101010101" pitchFamily="34" charset="-127"/>
                <a:cs typeface="Arial" panose="020B0604020202020204" pitchFamily="34" charset="0"/>
              </a:rPr>
              <a:t>Rel-18 timeline considerations [</a:t>
            </a:r>
            <a:r>
              <a:rPr lang="en-GB" altLang="ko-KR" sz="1800" i="1" dirty="0">
                <a:ea typeface="Gulim" panose="020B0600000101010101" pitchFamily="34" charset="-127"/>
                <a:cs typeface="Arial" panose="020B0604020202020204" pitchFamily="34" charset="0"/>
              </a:rPr>
              <a:t>See Slide #10</a:t>
            </a:r>
            <a:r>
              <a:rPr lang="en-GB" altLang="ko-KR" sz="1800" dirty="0">
                <a:ea typeface="Gulim" panose="020B0600000101010101" pitchFamily="34" charset="-127"/>
                <a:cs typeface="Arial" panose="020B0604020202020204" pitchFamily="34" charset="0"/>
              </a:rPr>
              <a:t>]</a:t>
            </a:r>
          </a:p>
          <a:p>
            <a:pPr lvl="1" eaLnBrk="1" hangingPunct="1"/>
            <a:r>
              <a:rPr lang="en-GB" altLang="ko-KR" sz="1400" dirty="0">
                <a:ea typeface="Gulim" panose="020B0600000101010101" pitchFamily="34" charset="-127"/>
                <a:cs typeface="Arial" panose="020B0604020202020204" pitchFamily="34" charset="0"/>
              </a:rPr>
              <a:t>Time available for stage-2 study + normative work in SA2 [12 months?]</a:t>
            </a:r>
          </a:p>
          <a:p>
            <a:pPr lvl="1" eaLnBrk="1" hangingPunct="1"/>
            <a:r>
              <a:rPr lang="en-GB" altLang="ko-KR" sz="1400" dirty="0">
                <a:ea typeface="Gulim" panose="020B0600000101010101" pitchFamily="34" charset="-127"/>
                <a:cs typeface="Arial" panose="020B0604020202020204" pitchFamily="34" charset="0"/>
              </a:rPr>
              <a:t>Start of Stage-2 study phase in SA2 [Q1, 22?] and stage-2 freeze deadline [Q4, 22?]</a:t>
            </a:r>
          </a:p>
          <a:p>
            <a:pPr lvl="1" eaLnBrk="1" hangingPunct="1"/>
            <a:r>
              <a:rPr lang="en-GB" altLang="ko-KR" sz="1400" dirty="0">
                <a:ea typeface="Gulim" panose="020B0600000101010101" pitchFamily="34" charset="-127"/>
                <a:cs typeface="Arial" panose="020B0604020202020204" pitchFamily="34" charset="0"/>
              </a:rPr>
              <a:t>Study item completion and creation of of Rel-18 Work items (based of conclusion from the study)</a:t>
            </a:r>
          </a:p>
          <a:p>
            <a:pPr marL="457200" lvl="1" indent="0" eaLnBrk="1" hangingPunct="1">
              <a:buNone/>
            </a:pPr>
            <a:endParaRPr lang="en-GB" altLang="de-DE" sz="1400" b="1" dirty="0">
              <a:solidFill>
                <a:srgbClr val="7030A0"/>
              </a:solidFill>
              <a:ea typeface="Gulim" panose="020B0600000101010101" pitchFamily="34" charset="-127"/>
              <a:cs typeface="Arial" panose="020B0604020202020204" pitchFamily="34" charset="0"/>
            </a:endParaRPr>
          </a:p>
          <a:p>
            <a:pPr eaLnBrk="1" hangingPunct="1"/>
            <a:r>
              <a:rPr lang="en-GB" altLang="ko-KR" sz="1800" dirty="0">
                <a:ea typeface="Gulim" panose="020B0600000101010101" pitchFamily="34" charset="-127"/>
                <a:cs typeface="Arial" panose="020B0604020202020204" pitchFamily="34" charset="0"/>
              </a:rPr>
              <a:t>Time Units (TUs) considerations [</a:t>
            </a:r>
            <a:r>
              <a:rPr lang="en-GB" altLang="ko-KR" sz="1800" i="1" dirty="0">
                <a:ea typeface="Gulim" panose="020B0600000101010101" pitchFamily="34" charset="-127"/>
                <a:cs typeface="Arial" panose="020B0604020202020204" pitchFamily="34" charset="0"/>
              </a:rPr>
              <a:t>See Slide #11</a:t>
            </a:r>
            <a:r>
              <a:rPr lang="en-GB" altLang="ko-KR" sz="1800" dirty="0">
                <a:ea typeface="Gulim" panose="020B0600000101010101" pitchFamily="34" charset="-127"/>
                <a:cs typeface="Arial" panose="020B0604020202020204" pitchFamily="34" charset="0"/>
              </a:rPr>
              <a:t>]</a:t>
            </a:r>
          </a:p>
          <a:p>
            <a:pPr lvl="1" eaLnBrk="1" hangingPunct="1"/>
            <a:r>
              <a:rPr lang="en-GB" altLang="ko-KR" sz="1400" dirty="0">
                <a:ea typeface="Gulim" panose="020B0600000101010101" pitchFamily="34" charset="-127"/>
                <a:cs typeface="Arial" panose="020B0604020202020204" pitchFamily="34" charset="0"/>
              </a:rPr>
              <a:t>F2F vs E-meetings.</a:t>
            </a:r>
          </a:p>
          <a:p>
            <a:pPr lvl="1" eaLnBrk="1" hangingPunct="1"/>
            <a:r>
              <a:rPr lang="en-GB" altLang="ko-KR" sz="1400" dirty="0">
                <a:ea typeface="Gulim" panose="020B0600000101010101" pitchFamily="34" charset="-127"/>
                <a:cs typeface="Arial" panose="020B0604020202020204" pitchFamily="34" charset="0"/>
              </a:rPr>
              <a:t>Total number of TUs available for Rel-18 stage-2 study + normative work.</a:t>
            </a:r>
          </a:p>
          <a:p>
            <a:pPr lvl="1" eaLnBrk="1" hangingPunct="1"/>
            <a:r>
              <a:rPr lang="en-GB" altLang="ko-KR" sz="1400" dirty="0">
                <a:ea typeface="Gulim" panose="020B0600000101010101" pitchFamily="34" charset="-127"/>
                <a:cs typeface="Arial" panose="020B0604020202020204" pitchFamily="34" charset="0"/>
              </a:rPr>
              <a:t>Max TU that can be allocated per SID. </a:t>
            </a:r>
          </a:p>
          <a:p>
            <a:pPr marL="457200" lvl="1" indent="0" eaLnBrk="1" hangingPunct="1">
              <a:buNone/>
            </a:pPr>
            <a:endParaRPr lang="en-GB" altLang="ko-KR" sz="1600" dirty="0">
              <a:ea typeface="Gulim" panose="020B0600000101010101" pitchFamily="34" charset="-127"/>
              <a:cs typeface="Arial" panose="020B0604020202020204" pitchFamily="34" charset="0"/>
            </a:endParaRPr>
          </a:p>
          <a:p>
            <a:pPr marL="457200" lvl="1" indent="-457200" eaLnBrk="1" hangingPunct="1">
              <a:buBlip>
                <a:blip r:embed="rId2"/>
              </a:buBlip>
            </a:pPr>
            <a:r>
              <a:rPr lang="en-GB" altLang="ko-KR" sz="1800" dirty="0">
                <a:ea typeface="Gulim" panose="020B0600000101010101" pitchFamily="34" charset="-127"/>
                <a:cs typeface="Arial" panose="020B0604020202020204" pitchFamily="34" charset="0"/>
              </a:rPr>
              <a:t>Rapporteur considerations</a:t>
            </a:r>
          </a:p>
          <a:p>
            <a:pPr lvl="1" eaLnBrk="1" hangingPunct="1"/>
            <a:r>
              <a:rPr lang="en-GB" altLang="ko-KR" sz="1400" dirty="0">
                <a:ea typeface="Gulim" panose="020B0600000101010101" pitchFamily="34" charset="-127"/>
                <a:cs typeface="Arial" panose="020B0604020202020204" pitchFamily="34" charset="0"/>
              </a:rPr>
              <a:t>Primary/Secondary rapporteurs' role should be clarified. </a:t>
            </a:r>
          </a:p>
          <a:p>
            <a:pPr lvl="2" eaLnBrk="1" hangingPunct="1"/>
            <a:r>
              <a:rPr lang="en-GB" altLang="ko-KR" sz="1000" dirty="0">
                <a:ea typeface="Gulim" panose="020B0600000101010101" pitchFamily="34" charset="-127"/>
                <a:cs typeface="Arial" panose="020B0604020202020204" pitchFamily="34" charset="0"/>
              </a:rPr>
              <a:t>Primary rapporteur to drive the work, and single point of contact. Secondary rapporteur if needed should be responsible for editing the new TR/TS. </a:t>
            </a:r>
          </a:p>
          <a:p>
            <a:pPr lvl="1" eaLnBrk="1" hangingPunct="1"/>
            <a:r>
              <a:rPr lang="en-GB" altLang="ko-KR" sz="1400" dirty="0">
                <a:ea typeface="Gulim" panose="020B0600000101010101" pitchFamily="34" charset="-127"/>
                <a:cs typeface="Arial" panose="020B0604020202020204" pitchFamily="34" charset="0"/>
              </a:rPr>
              <a:t>Should we have consideration on maximum number of Rapporteurship per company?</a:t>
            </a:r>
          </a:p>
          <a:p>
            <a:pPr lvl="1" eaLnBrk="1" hangingPunct="1"/>
            <a:r>
              <a:rPr lang="en-GB" altLang="ko-KR" sz="1400" dirty="0">
                <a:ea typeface="Gulim" panose="020B0600000101010101" pitchFamily="34" charset="-127"/>
                <a:cs typeface="Arial" panose="020B0604020202020204" pitchFamily="34" charset="0"/>
              </a:rPr>
              <a:t>Should we have consideration on maximum number of Rapporteurship per delegate?</a:t>
            </a:r>
            <a:endParaRPr lang="en-GB" altLang="de-DE" sz="16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9536</TotalTime>
  <Words>2272</Words>
  <Application>Microsoft Office PowerPoint</Application>
  <PresentationFormat>On-screen Show (4:3)</PresentationFormat>
  <Paragraphs>342</Paragraphs>
  <Slides>12</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8" baseType="lpstr">
      <vt:lpstr>Arial</vt:lpstr>
      <vt:lpstr>Arial </vt:lpstr>
      <vt:lpstr>Calibri</vt:lpstr>
      <vt:lpstr>Times New Roman</vt:lpstr>
      <vt:lpstr>Office Theme</vt:lpstr>
      <vt:lpstr>Worksheet</vt:lpstr>
      <vt:lpstr>PowerPoint Presentation</vt:lpstr>
      <vt:lpstr>SA2 Rel-18 Status</vt:lpstr>
      <vt:lpstr>Status of Rel-18 SIDs at SA2#146E</vt:lpstr>
      <vt:lpstr>Rel-18 SIDs requiring further work (1/3) </vt:lpstr>
      <vt:lpstr>Rel-18 SIDs requiring further work (2/3) </vt:lpstr>
      <vt:lpstr>Rel-18 SIDs requiring further work (3/3) </vt:lpstr>
      <vt:lpstr>Rel-18 SIDs with major concerns </vt:lpstr>
      <vt:lpstr>Rel-18 SIDs with Duplication</vt:lpstr>
      <vt:lpstr>SA2 Rel-18 Work Planning Considerations</vt:lpstr>
      <vt:lpstr>SA2 Rel-18 Timeline Considerations</vt:lpstr>
      <vt:lpstr>SA2 Rel-18 TU Considerations</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MCC</cp:lastModifiedBy>
  <cp:revision>1677</cp:revision>
  <dcterms:created xsi:type="dcterms:W3CDTF">2008-08-30T09:32:10Z</dcterms:created>
  <dcterms:modified xsi:type="dcterms:W3CDTF">2021-09-08T06:58:30Z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